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9" r:id="rId3"/>
    <p:sldId id="256" r:id="rId4"/>
    <p:sldId id="268" r:id="rId5"/>
    <p:sldId id="284" r:id="rId6"/>
    <p:sldId id="270" r:id="rId7"/>
    <p:sldId id="257" r:id="rId8"/>
    <p:sldId id="271" r:id="rId9"/>
    <p:sldId id="272" r:id="rId10"/>
    <p:sldId id="273" r:id="rId11"/>
    <p:sldId id="274" r:id="rId12"/>
    <p:sldId id="275" r:id="rId13"/>
    <p:sldId id="276" r:id="rId14"/>
    <p:sldId id="277" r:id="rId15"/>
    <p:sldId id="278" r:id="rId16"/>
    <p:sldId id="279" r:id="rId17"/>
    <p:sldId id="258" r:id="rId18"/>
    <p:sldId id="281" r:id="rId19"/>
    <p:sldId id="282" r:id="rId20"/>
    <p:sldId id="283" r:id="rId21"/>
    <p:sldId id="285" r:id="rId22"/>
    <p:sldId id="286" r:id="rId23"/>
    <p:sldId id="287" r:id="rId24"/>
    <p:sldId id="288" r:id="rId25"/>
    <p:sldId id="289" r:id="rId26"/>
    <p:sldId id="259" r:id="rId27"/>
    <p:sldId id="280"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890948-422A-4443-A67E-21B2EF28B7F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215F0C3-18ED-43E7-8E70-8877D56B02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3B2BA2B-21FF-42B4-B99F-0DCB6DF6F9C5}"/>
              </a:ext>
            </a:extLst>
          </p:cNvPr>
          <p:cNvSpPr>
            <a:spLocks noGrp="1"/>
          </p:cNvSpPr>
          <p:nvPr>
            <p:ph type="dt" sz="half" idx="10"/>
          </p:nvPr>
        </p:nvSpPr>
        <p:spPr/>
        <p:txBody>
          <a:bodyPr/>
          <a:lstStyle/>
          <a:p>
            <a:fld id="{C10F4D66-EFB0-4E0A-B3EE-382219DD87AA}" type="datetimeFigureOut">
              <a:rPr lang="fr-FR" smtClean="0"/>
              <a:t>05/06/2020</a:t>
            </a:fld>
            <a:endParaRPr lang="fr-FR"/>
          </a:p>
        </p:txBody>
      </p:sp>
      <p:sp>
        <p:nvSpPr>
          <p:cNvPr id="5" name="Espace réservé du pied de page 4">
            <a:extLst>
              <a:ext uri="{FF2B5EF4-FFF2-40B4-BE49-F238E27FC236}">
                <a16:creationId xmlns:a16="http://schemas.microsoft.com/office/drawing/2014/main" id="{A60E7398-F2E7-41F4-8480-346D307737D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B61C1FF-DA6E-45E9-8251-2C134EB762E8}"/>
              </a:ext>
            </a:extLst>
          </p:cNvPr>
          <p:cNvSpPr>
            <a:spLocks noGrp="1"/>
          </p:cNvSpPr>
          <p:nvPr>
            <p:ph type="sldNum" sz="quarter" idx="12"/>
          </p:nvPr>
        </p:nvSpPr>
        <p:spPr/>
        <p:txBody>
          <a:bodyPr/>
          <a:lstStyle/>
          <a:p>
            <a:fld id="{846FFA7C-A927-4FA0-84BA-A8AC6BAB5A13}" type="slidenum">
              <a:rPr lang="fr-FR" smtClean="0"/>
              <a:t>‹N°›</a:t>
            </a:fld>
            <a:endParaRPr lang="fr-FR"/>
          </a:p>
        </p:txBody>
      </p:sp>
    </p:spTree>
    <p:extLst>
      <p:ext uri="{BB962C8B-B14F-4D97-AF65-F5344CB8AC3E}">
        <p14:creationId xmlns:p14="http://schemas.microsoft.com/office/powerpoint/2010/main" val="2122503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926F6D-3380-402D-9245-CCEEECA8648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C3A8A83-80D4-4D41-974A-CB2C4F33123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150A735-0DA1-43E1-B0B4-5A7FCF41985F}"/>
              </a:ext>
            </a:extLst>
          </p:cNvPr>
          <p:cNvSpPr>
            <a:spLocks noGrp="1"/>
          </p:cNvSpPr>
          <p:nvPr>
            <p:ph type="dt" sz="half" idx="10"/>
          </p:nvPr>
        </p:nvSpPr>
        <p:spPr/>
        <p:txBody>
          <a:bodyPr/>
          <a:lstStyle/>
          <a:p>
            <a:fld id="{C10F4D66-EFB0-4E0A-B3EE-382219DD87AA}" type="datetimeFigureOut">
              <a:rPr lang="fr-FR" smtClean="0"/>
              <a:t>05/06/2020</a:t>
            </a:fld>
            <a:endParaRPr lang="fr-FR"/>
          </a:p>
        </p:txBody>
      </p:sp>
      <p:sp>
        <p:nvSpPr>
          <p:cNvPr id="5" name="Espace réservé du pied de page 4">
            <a:extLst>
              <a:ext uri="{FF2B5EF4-FFF2-40B4-BE49-F238E27FC236}">
                <a16:creationId xmlns:a16="http://schemas.microsoft.com/office/drawing/2014/main" id="{8810681D-816F-4D9F-AB69-63B0277AC1D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37CD5B2-AD56-48F4-9A2B-FBFBBDAACD2F}"/>
              </a:ext>
            </a:extLst>
          </p:cNvPr>
          <p:cNvSpPr>
            <a:spLocks noGrp="1"/>
          </p:cNvSpPr>
          <p:nvPr>
            <p:ph type="sldNum" sz="quarter" idx="12"/>
          </p:nvPr>
        </p:nvSpPr>
        <p:spPr/>
        <p:txBody>
          <a:bodyPr/>
          <a:lstStyle/>
          <a:p>
            <a:fld id="{846FFA7C-A927-4FA0-84BA-A8AC6BAB5A13}" type="slidenum">
              <a:rPr lang="fr-FR" smtClean="0"/>
              <a:t>‹N°›</a:t>
            </a:fld>
            <a:endParaRPr lang="fr-FR"/>
          </a:p>
        </p:txBody>
      </p:sp>
    </p:spTree>
    <p:extLst>
      <p:ext uri="{BB962C8B-B14F-4D97-AF65-F5344CB8AC3E}">
        <p14:creationId xmlns:p14="http://schemas.microsoft.com/office/powerpoint/2010/main" val="3296015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B677A43-CC40-4E44-B2B3-CF24A6A0735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1A1B1E7-7519-47FF-A182-12BE3DBB7F8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1674CD9-7330-41F1-A7FE-C193F31EB982}"/>
              </a:ext>
            </a:extLst>
          </p:cNvPr>
          <p:cNvSpPr>
            <a:spLocks noGrp="1"/>
          </p:cNvSpPr>
          <p:nvPr>
            <p:ph type="dt" sz="half" idx="10"/>
          </p:nvPr>
        </p:nvSpPr>
        <p:spPr/>
        <p:txBody>
          <a:bodyPr/>
          <a:lstStyle/>
          <a:p>
            <a:fld id="{C10F4D66-EFB0-4E0A-B3EE-382219DD87AA}" type="datetimeFigureOut">
              <a:rPr lang="fr-FR" smtClean="0"/>
              <a:t>05/06/2020</a:t>
            </a:fld>
            <a:endParaRPr lang="fr-FR"/>
          </a:p>
        </p:txBody>
      </p:sp>
      <p:sp>
        <p:nvSpPr>
          <p:cNvPr id="5" name="Espace réservé du pied de page 4">
            <a:extLst>
              <a:ext uri="{FF2B5EF4-FFF2-40B4-BE49-F238E27FC236}">
                <a16:creationId xmlns:a16="http://schemas.microsoft.com/office/drawing/2014/main" id="{93F04863-C90B-426C-AE44-542E3DDD2AA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0CC2E83-BD13-4C20-9D17-D0BA558A82FE}"/>
              </a:ext>
            </a:extLst>
          </p:cNvPr>
          <p:cNvSpPr>
            <a:spLocks noGrp="1"/>
          </p:cNvSpPr>
          <p:nvPr>
            <p:ph type="sldNum" sz="quarter" idx="12"/>
          </p:nvPr>
        </p:nvSpPr>
        <p:spPr/>
        <p:txBody>
          <a:bodyPr/>
          <a:lstStyle/>
          <a:p>
            <a:fld id="{846FFA7C-A927-4FA0-84BA-A8AC6BAB5A13}" type="slidenum">
              <a:rPr lang="fr-FR" smtClean="0"/>
              <a:t>‹N°›</a:t>
            </a:fld>
            <a:endParaRPr lang="fr-FR"/>
          </a:p>
        </p:txBody>
      </p:sp>
    </p:spTree>
    <p:extLst>
      <p:ext uri="{BB962C8B-B14F-4D97-AF65-F5344CB8AC3E}">
        <p14:creationId xmlns:p14="http://schemas.microsoft.com/office/powerpoint/2010/main" val="1471565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54E1E2-F469-463C-8456-7A9F1D212E1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1299342-742E-48FA-BF38-9151DB9A1C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538FBAA-9370-4938-B7F9-7775974C07CD}"/>
              </a:ext>
            </a:extLst>
          </p:cNvPr>
          <p:cNvSpPr>
            <a:spLocks noGrp="1"/>
          </p:cNvSpPr>
          <p:nvPr>
            <p:ph type="dt" sz="half" idx="10"/>
          </p:nvPr>
        </p:nvSpPr>
        <p:spPr/>
        <p:txBody>
          <a:bodyPr/>
          <a:lstStyle/>
          <a:p>
            <a:fld id="{C10F4D66-EFB0-4E0A-B3EE-382219DD87AA}" type="datetimeFigureOut">
              <a:rPr lang="fr-FR" smtClean="0"/>
              <a:t>05/06/2020</a:t>
            </a:fld>
            <a:endParaRPr lang="fr-FR"/>
          </a:p>
        </p:txBody>
      </p:sp>
      <p:sp>
        <p:nvSpPr>
          <p:cNvPr id="5" name="Espace réservé du pied de page 4">
            <a:extLst>
              <a:ext uri="{FF2B5EF4-FFF2-40B4-BE49-F238E27FC236}">
                <a16:creationId xmlns:a16="http://schemas.microsoft.com/office/drawing/2014/main" id="{77F06CF3-7BF0-4812-BC58-460FAB3307C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C91F909-82EB-4C83-A861-AA3AC8C583D8}"/>
              </a:ext>
            </a:extLst>
          </p:cNvPr>
          <p:cNvSpPr>
            <a:spLocks noGrp="1"/>
          </p:cNvSpPr>
          <p:nvPr>
            <p:ph type="sldNum" sz="quarter" idx="12"/>
          </p:nvPr>
        </p:nvSpPr>
        <p:spPr/>
        <p:txBody>
          <a:bodyPr/>
          <a:lstStyle/>
          <a:p>
            <a:fld id="{846FFA7C-A927-4FA0-84BA-A8AC6BAB5A13}" type="slidenum">
              <a:rPr lang="fr-FR" smtClean="0"/>
              <a:t>‹N°›</a:t>
            </a:fld>
            <a:endParaRPr lang="fr-FR"/>
          </a:p>
        </p:txBody>
      </p:sp>
    </p:spTree>
    <p:extLst>
      <p:ext uri="{BB962C8B-B14F-4D97-AF65-F5344CB8AC3E}">
        <p14:creationId xmlns:p14="http://schemas.microsoft.com/office/powerpoint/2010/main" val="2705894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E745F0-FFC2-4531-8103-C29760EC459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9F7AEA8-A082-4CA1-9818-860EA59797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F84C192-BA8D-4336-BB39-7F4E6CF5D919}"/>
              </a:ext>
            </a:extLst>
          </p:cNvPr>
          <p:cNvSpPr>
            <a:spLocks noGrp="1"/>
          </p:cNvSpPr>
          <p:nvPr>
            <p:ph type="dt" sz="half" idx="10"/>
          </p:nvPr>
        </p:nvSpPr>
        <p:spPr/>
        <p:txBody>
          <a:bodyPr/>
          <a:lstStyle/>
          <a:p>
            <a:fld id="{C10F4D66-EFB0-4E0A-B3EE-382219DD87AA}" type="datetimeFigureOut">
              <a:rPr lang="fr-FR" smtClean="0"/>
              <a:t>05/06/2020</a:t>
            </a:fld>
            <a:endParaRPr lang="fr-FR"/>
          </a:p>
        </p:txBody>
      </p:sp>
      <p:sp>
        <p:nvSpPr>
          <p:cNvPr id="5" name="Espace réservé du pied de page 4">
            <a:extLst>
              <a:ext uri="{FF2B5EF4-FFF2-40B4-BE49-F238E27FC236}">
                <a16:creationId xmlns:a16="http://schemas.microsoft.com/office/drawing/2014/main" id="{A5BBC305-AEF1-40AF-8734-3B2B33C1E6B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90E3DF8-EE67-4F7B-A70B-4008B3B9BCAF}"/>
              </a:ext>
            </a:extLst>
          </p:cNvPr>
          <p:cNvSpPr>
            <a:spLocks noGrp="1"/>
          </p:cNvSpPr>
          <p:nvPr>
            <p:ph type="sldNum" sz="quarter" idx="12"/>
          </p:nvPr>
        </p:nvSpPr>
        <p:spPr/>
        <p:txBody>
          <a:bodyPr/>
          <a:lstStyle/>
          <a:p>
            <a:fld id="{846FFA7C-A927-4FA0-84BA-A8AC6BAB5A13}" type="slidenum">
              <a:rPr lang="fr-FR" smtClean="0"/>
              <a:t>‹N°›</a:t>
            </a:fld>
            <a:endParaRPr lang="fr-FR"/>
          </a:p>
        </p:txBody>
      </p:sp>
    </p:spTree>
    <p:extLst>
      <p:ext uri="{BB962C8B-B14F-4D97-AF65-F5344CB8AC3E}">
        <p14:creationId xmlns:p14="http://schemas.microsoft.com/office/powerpoint/2010/main" val="4085415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28CBB1-ED41-48D7-B4A1-ADB0EDFE606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4BFD692-CA83-4647-A210-8CAF3E7E5F3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C44C566-AC26-4990-B425-47583939F3F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B00C542-E324-4A21-938C-7EC284C79D94}"/>
              </a:ext>
            </a:extLst>
          </p:cNvPr>
          <p:cNvSpPr>
            <a:spLocks noGrp="1"/>
          </p:cNvSpPr>
          <p:nvPr>
            <p:ph type="dt" sz="half" idx="10"/>
          </p:nvPr>
        </p:nvSpPr>
        <p:spPr/>
        <p:txBody>
          <a:bodyPr/>
          <a:lstStyle/>
          <a:p>
            <a:fld id="{C10F4D66-EFB0-4E0A-B3EE-382219DD87AA}" type="datetimeFigureOut">
              <a:rPr lang="fr-FR" smtClean="0"/>
              <a:t>05/06/2020</a:t>
            </a:fld>
            <a:endParaRPr lang="fr-FR"/>
          </a:p>
        </p:txBody>
      </p:sp>
      <p:sp>
        <p:nvSpPr>
          <p:cNvPr id="6" name="Espace réservé du pied de page 5">
            <a:extLst>
              <a:ext uri="{FF2B5EF4-FFF2-40B4-BE49-F238E27FC236}">
                <a16:creationId xmlns:a16="http://schemas.microsoft.com/office/drawing/2014/main" id="{6336A7E3-3297-4368-A806-F89884D2932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E4C7C54-CDD6-4DA3-A60D-754B150256F9}"/>
              </a:ext>
            </a:extLst>
          </p:cNvPr>
          <p:cNvSpPr>
            <a:spLocks noGrp="1"/>
          </p:cNvSpPr>
          <p:nvPr>
            <p:ph type="sldNum" sz="quarter" idx="12"/>
          </p:nvPr>
        </p:nvSpPr>
        <p:spPr/>
        <p:txBody>
          <a:bodyPr/>
          <a:lstStyle/>
          <a:p>
            <a:fld id="{846FFA7C-A927-4FA0-84BA-A8AC6BAB5A13}" type="slidenum">
              <a:rPr lang="fr-FR" smtClean="0"/>
              <a:t>‹N°›</a:t>
            </a:fld>
            <a:endParaRPr lang="fr-FR"/>
          </a:p>
        </p:txBody>
      </p:sp>
    </p:spTree>
    <p:extLst>
      <p:ext uri="{BB962C8B-B14F-4D97-AF65-F5344CB8AC3E}">
        <p14:creationId xmlns:p14="http://schemas.microsoft.com/office/powerpoint/2010/main" val="2508019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76A3F6-6F91-487B-86EC-995FEBFCDF9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ED3D48C-3ECB-4333-A17C-CEC6C4CF50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FE1CE03-36FF-4E8F-AD49-81A732EC392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15A0AEC-358F-4A9C-ACCA-039F61B986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2609804-5C93-491E-8ABD-7F3D41AC672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4D398D5-8F11-4CB4-83CF-6F253CCD3A88}"/>
              </a:ext>
            </a:extLst>
          </p:cNvPr>
          <p:cNvSpPr>
            <a:spLocks noGrp="1"/>
          </p:cNvSpPr>
          <p:nvPr>
            <p:ph type="dt" sz="half" idx="10"/>
          </p:nvPr>
        </p:nvSpPr>
        <p:spPr/>
        <p:txBody>
          <a:bodyPr/>
          <a:lstStyle/>
          <a:p>
            <a:fld id="{C10F4D66-EFB0-4E0A-B3EE-382219DD87AA}" type="datetimeFigureOut">
              <a:rPr lang="fr-FR" smtClean="0"/>
              <a:t>05/06/2020</a:t>
            </a:fld>
            <a:endParaRPr lang="fr-FR"/>
          </a:p>
        </p:txBody>
      </p:sp>
      <p:sp>
        <p:nvSpPr>
          <p:cNvPr id="8" name="Espace réservé du pied de page 7">
            <a:extLst>
              <a:ext uri="{FF2B5EF4-FFF2-40B4-BE49-F238E27FC236}">
                <a16:creationId xmlns:a16="http://schemas.microsoft.com/office/drawing/2014/main" id="{C3FB9D0C-7C8B-4B04-B973-9182F27F5B8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360FD90-197B-4B89-B241-7F894C81BA60}"/>
              </a:ext>
            </a:extLst>
          </p:cNvPr>
          <p:cNvSpPr>
            <a:spLocks noGrp="1"/>
          </p:cNvSpPr>
          <p:nvPr>
            <p:ph type="sldNum" sz="quarter" idx="12"/>
          </p:nvPr>
        </p:nvSpPr>
        <p:spPr/>
        <p:txBody>
          <a:bodyPr/>
          <a:lstStyle/>
          <a:p>
            <a:fld id="{846FFA7C-A927-4FA0-84BA-A8AC6BAB5A13}" type="slidenum">
              <a:rPr lang="fr-FR" smtClean="0"/>
              <a:t>‹N°›</a:t>
            </a:fld>
            <a:endParaRPr lang="fr-FR"/>
          </a:p>
        </p:txBody>
      </p:sp>
    </p:spTree>
    <p:extLst>
      <p:ext uri="{BB962C8B-B14F-4D97-AF65-F5344CB8AC3E}">
        <p14:creationId xmlns:p14="http://schemas.microsoft.com/office/powerpoint/2010/main" val="2880310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33A254-1819-4BFA-87BE-EF571936400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541B774-AC66-4435-945B-EBC2C3AC8B86}"/>
              </a:ext>
            </a:extLst>
          </p:cNvPr>
          <p:cNvSpPr>
            <a:spLocks noGrp="1"/>
          </p:cNvSpPr>
          <p:nvPr>
            <p:ph type="dt" sz="half" idx="10"/>
          </p:nvPr>
        </p:nvSpPr>
        <p:spPr/>
        <p:txBody>
          <a:bodyPr/>
          <a:lstStyle/>
          <a:p>
            <a:fld id="{C10F4D66-EFB0-4E0A-B3EE-382219DD87AA}" type="datetimeFigureOut">
              <a:rPr lang="fr-FR" smtClean="0"/>
              <a:t>05/06/2020</a:t>
            </a:fld>
            <a:endParaRPr lang="fr-FR"/>
          </a:p>
        </p:txBody>
      </p:sp>
      <p:sp>
        <p:nvSpPr>
          <p:cNvPr id="4" name="Espace réservé du pied de page 3">
            <a:extLst>
              <a:ext uri="{FF2B5EF4-FFF2-40B4-BE49-F238E27FC236}">
                <a16:creationId xmlns:a16="http://schemas.microsoft.com/office/drawing/2014/main" id="{B072F228-7F37-4E7A-9F17-6270CF7D90C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8FC7127-1774-4CDF-99F1-5892DE16F63E}"/>
              </a:ext>
            </a:extLst>
          </p:cNvPr>
          <p:cNvSpPr>
            <a:spLocks noGrp="1"/>
          </p:cNvSpPr>
          <p:nvPr>
            <p:ph type="sldNum" sz="quarter" idx="12"/>
          </p:nvPr>
        </p:nvSpPr>
        <p:spPr/>
        <p:txBody>
          <a:bodyPr/>
          <a:lstStyle/>
          <a:p>
            <a:fld id="{846FFA7C-A927-4FA0-84BA-A8AC6BAB5A13}" type="slidenum">
              <a:rPr lang="fr-FR" smtClean="0"/>
              <a:t>‹N°›</a:t>
            </a:fld>
            <a:endParaRPr lang="fr-FR"/>
          </a:p>
        </p:txBody>
      </p:sp>
    </p:spTree>
    <p:extLst>
      <p:ext uri="{BB962C8B-B14F-4D97-AF65-F5344CB8AC3E}">
        <p14:creationId xmlns:p14="http://schemas.microsoft.com/office/powerpoint/2010/main" val="406243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EB12EEB-38A5-49D1-B6D6-BC5A2619F577}"/>
              </a:ext>
            </a:extLst>
          </p:cNvPr>
          <p:cNvSpPr>
            <a:spLocks noGrp="1"/>
          </p:cNvSpPr>
          <p:nvPr>
            <p:ph type="dt" sz="half" idx="10"/>
          </p:nvPr>
        </p:nvSpPr>
        <p:spPr/>
        <p:txBody>
          <a:bodyPr/>
          <a:lstStyle/>
          <a:p>
            <a:fld id="{C10F4D66-EFB0-4E0A-B3EE-382219DD87AA}" type="datetimeFigureOut">
              <a:rPr lang="fr-FR" smtClean="0"/>
              <a:t>05/06/2020</a:t>
            </a:fld>
            <a:endParaRPr lang="fr-FR"/>
          </a:p>
        </p:txBody>
      </p:sp>
      <p:sp>
        <p:nvSpPr>
          <p:cNvPr id="3" name="Espace réservé du pied de page 2">
            <a:extLst>
              <a:ext uri="{FF2B5EF4-FFF2-40B4-BE49-F238E27FC236}">
                <a16:creationId xmlns:a16="http://schemas.microsoft.com/office/drawing/2014/main" id="{52041F70-3A63-4941-91D2-23525B97E69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DE37868-EBC5-4C10-89D8-8055FA0504B4}"/>
              </a:ext>
            </a:extLst>
          </p:cNvPr>
          <p:cNvSpPr>
            <a:spLocks noGrp="1"/>
          </p:cNvSpPr>
          <p:nvPr>
            <p:ph type="sldNum" sz="quarter" idx="12"/>
          </p:nvPr>
        </p:nvSpPr>
        <p:spPr/>
        <p:txBody>
          <a:bodyPr/>
          <a:lstStyle/>
          <a:p>
            <a:fld id="{846FFA7C-A927-4FA0-84BA-A8AC6BAB5A13}" type="slidenum">
              <a:rPr lang="fr-FR" smtClean="0"/>
              <a:t>‹N°›</a:t>
            </a:fld>
            <a:endParaRPr lang="fr-FR"/>
          </a:p>
        </p:txBody>
      </p:sp>
    </p:spTree>
    <p:extLst>
      <p:ext uri="{BB962C8B-B14F-4D97-AF65-F5344CB8AC3E}">
        <p14:creationId xmlns:p14="http://schemas.microsoft.com/office/powerpoint/2010/main" val="338617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37AE76-A6D7-4FC3-9DCA-C62725E4585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99FD8CD-0920-4F36-AB2C-5E71E50E35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FBB8128-9FC3-413C-A592-5B992E137F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7586D6B-122F-49B8-9FF5-557A52C58985}"/>
              </a:ext>
            </a:extLst>
          </p:cNvPr>
          <p:cNvSpPr>
            <a:spLocks noGrp="1"/>
          </p:cNvSpPr>
          <p:nvPr>
            <p:ph type="dt" sz="half" idx="10"/>
          </p:nvPr>
        </p:nvSpPr>
        <p:spPr/>
        <p:txBody>
          <a:bodyPr/>
          <a:lstStyle/>
          <a:p>
            <a:fld id="{C10F4D66-EFB0-4E0A-B3EE-382219DD87AA}" type="datetimeFigureOut">
              <a:rPr lang="fr-FR" smtClean="0"/>
              <a:t>05/06/2020</a:t>
            </a:fld>
            <a:endParaRPr lang="fr-FR"/>
          </a:p>
        </p:txBody>
      </p:sp>
      <p:sp>
        <p:nvSpPr>
          <p:cNvPr id="6" name="Espace réservé du pied de page 5">
            <a:extLst>
              <a:ext uri="{FF2B5EF4-FFF2-40B4-BE49-F238E27FC236}">
                <a16:creationId xmlns:a16="http://schemas.microsoft.com/office/drawing/2014/main" id="{3064DDBF-CA37-4A50-A235-F6E43B22EE3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CE58C5A-48DF-4F57-A1E6-9403AD956882}"/>
              </a:ext>
            </a:extLst>
          </p:cNvPr>
          <p:cNvSpPr>
            <a:spLocks noGrp="1"/>
          </p:cNvSpPr>
          <p:nvPr>
            <p:ph type="sldNum" sz="quarter" idx="12"/>
          </p:nvPr>
        </p:nvSpPr>
        <p:spPr/>
        <p:txBody>
          <a:bodyPr/>
          <a:lstStyle/>
          <a:p>
            <a:fld id="{846FFA7C-A927-4FA0-84BA-A8AC6BAB5A13}" type="slidenum">
              <a:rPr lang="fr-FR" smtClean="0"/>
              <a:t>‹N°›</a:t>
            </a:fld>
            <a:endParaRPr lang="fr-FR"/>
          </a:p>
        </p:txBody>
      </p:sp>
    </p:spTree>
    <p:extLst>
      <p:ext uri="{BB962C8B-B14F-4D97-AF65-F5344CB8AC3E}">
        <p14:creationId xmlns:p14="http://schemas.microsoft.com/office/powerpoint/2010/main" val="2872023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0F2CAF-93FB-4433-BD36-3A521AEB041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1D13FF9-4968-449C-8606-B75D670248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3BF73EB-ECF2-4638-BCF9-1D258520DA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01D2C01-DA86-4EC3-B2AB-EAC2D370508C}"/>
              </a:ext>
            </a:extLst>
          </p:cNvPr>
          <p:cNvSpPr>
            <a:spLocks noGrp="1"/>
          </p:cNvSpPr>
          <p:nvPr>
            <p:ph type="dt" sz="half" idx="10"/>
          </p:nvPr>
        </p:nvSpPr>
        <p:spPr/>
        <p:txBody>
          <a:bodyPr/>
          <a:lstStyle/>
          <a:p>
            <a:fld id="{C10F4D66-EFB0-4E0A-B3EE-382219DD87AA}" type="datetimeFigureOut">
              <a:rPr lang="fr-FR" smtClean="0"/>
              <a:t>05/06/2020</a:t>
            </a:fld>
            <a:endParaRPr lang="fr-FR"/>
          </a:p>
        </p:txBody>
      </p:sp>
      <p:sp>
        <p:nvSpPr>
          <p:cNvPr id="6" name="Espace réservé du pied de page 5">
            <a:extLst>
              <a:ext uri="{FF2B5EF4-FFF2-40B4-BE49-F238E27FC236}">
                <a16:creationId xmlns:a16="http://schemas.microsoft.com/office/drawing/2014/main" id="{B851F3A3-2D95-4D7F-8633-118D512184E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B3C06C2-483F-4967-BCFB-F4622BAFAEB8}"/>
              </a:ext>
            </a:extLst>
          </p:cNvPr>
          <p:cNvSpPr>
            <a:spLocks noGrp="1"/>
          </p:cNvSpPr>
          <p:nvPr>
            <p:ph type="sldNum" sz="quarter" idx="12"/>
          </p:nvPr>
        </p:nvSpPr>
        <p:spPr/>
        <p:txBody>
          <a:bodyPr/>
          <a:lstStyle/>
          <a:p>
            <a:fld id="{846FFA7C-A927-4FA0-84BA-A8AC6BAB5A13}" type="slidenum">
              <a:rPr lang="fr-FR" smtClean="0"/>
              <a:t>‹N°›</a:t>
            </a:fld>
            <a:endParaRPr lang="fr-FR"/>
          </a:p>
        </p:txBody>
      </p:sp>
    </p:spTree>
    <p:extLst>
      <p:ext uri="{BB962C8B-B14F-4D97-AF65-F5344CB8AC3E}">
        <p14:creationId xmlns:p14="http://schemas.microsoft.com/office/powerpoint/2010/main" val="3697927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8000"/>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92CA212-487C-4590-AF48-A611F4FBAD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A69BD79-2FE6-4E09-BACC-200B630EB0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7D7AAE4-36E4-48CA-AAE4-F22BFFF7A8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F4D66-EFB0-4E0A-B3EE-382219DD87AA}" type="datetimeFigureOut">
              <a:rPr lang="fr-FR" smtClean="0"/>
              <a:t>05/06/2020</a:t>
            </a:fld>
            <a:endParaRPr lang="fr-FR"/>
          </a:p>
        </p:txBody>
      </p:sp>
      <p:sp>
        <p:nvSpPr>
          <p:cNvPr id="5" name="Espace réservé du pied de page 4">
            <a:extLst>
              <a:ext uri="{FF2B5EF4-FFF2-40B4-BE49-F238E27FC236}">
                <a16:creationId xmlns:a16="http://schemas.microsoft.com/office/drawing/2014/main" id="{337C217F-160B-46FA-A1EA-984115BE31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D16EE9C-2154-41C9-AD11-B5663DAB2B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FFA7C-A927-4FA0-84BA-A8AC6BAB5A13}" type="slidenum">
              <a:rPr lang="fr-FR" smtClean="0"/>
              <a:t>‹N°›</a:t>
            </a:fld>
            <a:endParaRPr lang="fr-FR"/>
          </a:p>
        </p:txBody>
      </p:sp>
    </p:spTree>
    <p:extLst>
      <p:ext uri="{BB962C8B-B14F-4D97-AF65-F5344CB8AC3E}">
        <p14:creationId xmlns:p14="http://schemas.microsoft.com/office/powerpoint/2010/main" val="1705892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stat.ripe.net/"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ripe.net/manage-ips-and-asns/resource-management/certification/tools-and-resources"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nar.spb.ru/prog/bgpq3/" TargetMode="External"/><Relationship Id="rId2" Type="http://schemas.openxmlformats.org/officeDocument/2006/relationships/hyperlink" Target="https://github.com/irrtoolset/irrtoolset"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github.com/6connect/irrp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5AC2F74-BC8F-46FB-829D-227B7A4B5FD4}"/>
              </a:ext>
            </a:extLst>
          </p:cNvPr>
          <p:cNvPicPr>
            <a:picLocks noChangeAspect="1"/>
          </p:cNvPicPr>
          <p:nvPr/>
        </p:nvPicPr>
        <p:blipFill>
          <a:blip r:embed="rId2"/>
          <a:stretch>
            <a:fillRect/>
          </a:stretch>
        </p:blipFill>
        <p:spPr>
          <a:xfrm>
            <a:off x="245403" y="304291"/>
            <a:ext cx="2290471" cy="742084"/>
          </a:xfrm>
          <a:prstGeom prst="rect">
            <a:avLst/>
          </a:prstGeom>
        </p:spPr>
      </p:pic>
      <p:sp>
        <p:nvSpPr>
          <p:cNvPr id="2" name="Titre 1">
            <a:extLst>
              <a:ext uri="{FF2B5EF4-FFF2-40B4-BE49-F238E27FC236}">
                <a16:creationId xmlns:a16="http://schemas.microsoft.com/office/drawing/2014/main" id="{812D9F11-8414-49C8-BD5F-1CE8941B59D7}"/>
              </a:ext>
            </a:extLst>
          </p:cNvPr>
          <p:cNvSpPr>
            <a:spLocks noGrp="1"/>
          </p:cNvSpPr>
          <p:nvPr>
            <p:ph type="ctrTitle"/>
          </p:nvPr>
        </p:nvSpPr>
        <p:spPr>
          <a:xfrm>
            <a:off x="1420484" y="1483264"/>
            <a:ext cx="9144000" cy="2387600"/>
          </a:xfrm>
        </p:spPr>
        <p:txBody>
          <a:bodyPr>
            <a:normAutofit fontScale="90000"/>
          </a:bodyPr>
          <a:lstStyle/>
          <a:p>
            <a:r>
              <a:rPr lang="fr-FR" b="1" dirty="0">
                <a:latin typeface="Montserrat" panose="02000505000000020004" pitchFamily="2" charset="0"/>
              </a:rPr>
              <a:t>Mutualy Agreed Norms for Routing Security (MANRS)</a:t>
            </a:r>
          </a:p>
        </p:txBody>
      </p:sp>
      <p:sp>
        <p:nvSpPr>
          <p:cNvPr id="3" name="Sous-titre 2">
            <a:extLst>
              <a:ext uri="{FF2B5EF4-FFF2-40B4-BE49-F238E27FC236}">
                <a16:creationId xmlns:a16="http://schemas.microsoft.com/office/drawing/2014/main" id="{76CC6B3B-6D3B-4A42-8792-80CE04248F91}"/>
              </a:ext>
            </a:extLst>
          </p:cNvPr>
          <p:cNvSpPr>
            <a:spLocks noGrp="1"/>
          </p:cNvSpPr>
          <p:nvPr>
            <p:ph type="subTitle" idx="1"/>
          </p:nvPr>
        </p:nvSpPr>
        <p:spPr>
          <a:xfrm>
            <a:off x="1524000" y="4059238"/>
            <a:ext cx="9144000" cy="1655762"/>
          </a:xfrm>
        </p:spPr>
        <p:txBody>
          <a:bodyPr>
            <a:normAutofit fontScale="55000" lnSpcReduction="20000"/>
          </a:bodyPr>
          <a:lstStyle/>
          <a:p>
            <a:endParaRPr lang="fr-FR" dirty="0"/>
          </a:p>
          <a:p>
            <a:r>
              <a:rPr lang="fr-FR" sz="4400" b="1" dirty="0">
                <a:latin typeface="Segoe UI" panose="020B0502040204020203" pitchFamily="34" charset="0"/>
                <a:ea typeface="Hind Light" panose="02000000000000000000" pitchFamily="2" charset="77"/>
                <a:cs typeface="Segoe UI" panose="020B0502040204020203" pitchFamily="34" charset="0"/>
              </a:rPr>
              <a:t>Mise en place de boîtes à outils ou de meilleures pratiques </a:t>
            </a:r>
            <a:endParaRPr lang="fr-FR" sz="4400" b="1" dirty="0">
              <a:latin typeface="Segoe UI" panose="020B0502040204020203" pitchFamily="34" charset="0"/>
              <a:cs typeface="Segoe UI" panose="020B0502040204020203" pitchFamily="34" charset="0"/>
            </a:endParaRPr>
          </a:p>
          <a:p>
            <a:endParaRPr lang="fr-FR" sz="4400" b="1" dirty="0">
              <a:latin typeface="Century Gothic" panose="020B0502020202020204" pitchFamily="34" charset="0"/>
            </a:endParaRPr>
          </a:p>
          <a:p>
            <a:r>
              <a:rPr lang="fr-FR" sz="4400" b="1" dirty="0">
                <a:latin typeface="Segoe UI" panose="020B0502040204020203" pitchFamily="34" charset="0"/>
                <a:cs typeface="Segoe UI" panose="020B0502040204020203" pitchFamily="34" charset="0"/>
              </a:rPr>
              <a:t>By : Orden BADIBANGA</a:t>
            </a:r>
          </a:p>
        </p:txBody>
      </p:sp>
      <p:pic>
        <p:nvPicPr>
          <p:cNvPr id="5" name="Image 4">
            <a:extLst>
              <a:ext uri="{FF2B5EF4-FFF2-40B4-BE49-F238E27FC236}">
                <a16:creationId xmlns:a16="http://schemas.microsoft.com/office/drawing/2014/main" id="{EFCBA309-F5BC-44E9-A130-7201E11800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403" y="5684687"/>
            <a:ext cx="869022" cy="869022"/>
          </a:xfrm>
          <a:prstGeom prst="rect">
            <a:avLst/>
          </a:prstGeom>
        </p:spPr>
      </p:pic>
    </p:spTree>
    <p:extLst>
      <p:ext uri="{BB962C8B-B14F-4D97-AF65-F5344CB8AC3E}">
        <p14:creationId xmlns:p14="http://schemas.microsoft.com/office/powerpoint/2010/main" val="2016632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5AC2F74-BC8F-46FB-829D-227B7A4B5FD4}"/>
              </a:ext>
            </a:extLst>
          </p:cNvPr>
          <p:cNvPicPr>
            <a:picLocks noChangeAspect="1"/>
          </p:cNvPicPr>
          <p:nvPr/>
        </p:nvPicPr>
        <p:blipFill>
          <a:blip r:embed="rId2"/>
          <a:stretch>
            <a:fillRect/>
          </a:stretch>
        </p:blipFill>
        <p:spPr>
          <a:xfrm>
            <a:off x="245404" y="304291"/>
            <a:ext cx="2788400" cy="903407"/>
          </a:xfrm>
          <a:prstGeom prst="rect">
            <a:avLst/>
          </a:prstGeom>
        </p:spPr>
      </p:pic>
      <p:sp>
        <p:nvSpPr>
          <p:cNvPr id="2" name="Titre 1">
            <a:extLst>
              <a:ext uri="{FF2B5EF4-FFF2-40B4-BE49-F238E27FC236}">
                <a16:creationId xmlns:a16="http://schemas.microsoft.com/office/drawing/2014/main" id="{1B0D65A4-A02E-455F-B221-274BB2A940DA}"/>
              </a:ext>
            </a:extLst>
          </p:cNvPr>
          <p:cNvSpPr>
            <a:spLocks noGrp="1"/>
          </p:cNvSpPr>
          <p:nvPr>
            <p:ph type="title"/>
          </p:nvPr>
        </p:nvSpPr>
        <p:spPr>
          <a:xfrm>
            <a:off x="924464" y="1686464"/>
            <a:ext cx="10515600" cy="1742536"/>
          </a:xfrm>
        </p:spPr>
        <p:txBody>
          <a:bodyPr>
            <a:noAutofit/>
          </a:bodyPr>
          <a:lstStyle/>
          <a:p>
            <a:pPr marL="0" marR="0" algn="ctr">
              <a:lnSpc>
                <a:spcPct val="107000"/>
              </a:lnSpc>
              <a:spcBef>
                <a:spcPts val="0"/>
              </a:spcBef>
              <a:spcAft>
                <a:spcPts val="800"/>
              </a:spcAft>
            </a:pPr>
            <a:r>
              <a:rPr lang="fr-FR" sz="3600" b="1" dirty="0">
                <a:latin typeface="Montserrat" panose="02000505000000020004" pitchFamily="2" charset="0"/>
                <a:ea typeface="Calibri" panose="020F0502020204030204" pitchFamily="34" charset="0"/>
                <a:cs typeface="Segoe UI" panose="020B0502040204020203" pitchFamily="34" charset="0"/>
              </a:rPr>
              <a:t>2.2. Joindre la communauté MARNS</a:t>
            </a:r>
            <a:br>
              <a:rPr lang="fr-FR" sz="3600" dirty="0">
                <a:latin typeface="Century Gothic" panose="020B0502020202020204" pitchFamily="34" charset="0"/>
                <a:ea typeface="Calibri" panose="020F0502020204030204" pitchFamily="34" charset="0"/>
                <a:cs typeface="Segoe UI" panose="020B0502040204020203" pitchFamily="34" charset="0"/>
              </a:rPr>
            </a:br>
            <a:br>
              <a:rPr lang="fr-FR" sz="3600" dirty="0">
                <a:latin typeface="Century Gothic" panose="020B0502020202020204" pitchFamily="34" charset="0"/>
                <a:ea typeface="Calibri" panose="020F0502020204030204" pitchFamily="34" charset="0"/>
                <a:cs typeface="Segoe UI" panose="020B0502040204020203" pitchFamily="34" charset="0"/>
              </a:rPr>
            </a:br>
            <a:endParaRPr lang="fr-FR"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3E08558A-7056-4BC5-910D-CF875F6FE20D}"/>
              </a:ext>
            </a:extLst>
          </p:cNvPr>
          <p:cNvSpPr txBox="1"/>
          <p:nvPr/>
        </p:nvSpPr>
        <p:spPr>
          <a:xfrm>
            <a:off x="751936" y="2583391"/>
            <a:ext cx="10607391" cy="3970318"/>
          </a:xfrm>
          <a:prstGeom prst="rect">
            <a:avLst/>
          </a:prstGeom>
          <a:noFill/>
        </p:spPr>
        <p:txBody>
          <a:bodyPr wrap="none" rtlCol="0">
            <a:spAutoFit/>
          </a:bodyPr>
          <a:lstStyle/>
          <a:p>
            <a:r>
              <a:rPr lang="fr-FR" sz="1800" dirty="0">
                <a:effectLst/>
                <a:latin typeface="Comic Sans MS" panose="030F0702030302020204" pitchFamily="66" charset="0"/>
                <a:ea typeface="Calibri" panose="020F0502020204030204" pitchFamily="34" charset="0"/>
                <a:cs typeface="Segoe UI" panose="020B0502040204020203" pitchFamily="34" charset="0"/>
              </a:rPr>
              <a:t>rejoignez la communauté MANRS, vous devez adhérer aux principes MANRS, qui sont :</a:t>
            </a:r>
          </a:p>
          <a:p>
            <a:endParaRPr lang="fr-FR" dirty="0">
              <a:latin typeface="Comic Sans MS" panose="030F0702030302020204" pitchFamily="66" charset="0"/>
              <a:cs typeface="Segoe UI" panose="020B0502040204020203" pitchFamily="34" charset="0"/>
            </a:endParaRPr>
          </a:p>
          <a:p>
            <a:r>
              <a:rPr lang="fr-FR" sz="1800" dirty="0">
                <a:effectLst/>
                <a:latin typeface="Comic Sans MS" panose="030F0702030302020204" pitchFamily="66" charset="0"/>
                <a:ea typeface="Times New Roman" panose="02020603050405020304" pitchFamily="18" charset="0"/>
                <a:cs typeface="Segoe UI" panose="020B0502040204020203" pitchFamily="34" charset="0"/>
                <a:sym typeface="Wingdings" panose="05000000000000000000" pitchFamily="2" charset="2"/>
              </a:rPr>
              <a:t> </a:t>
            </a:r>
            <a:r>
              <a:rPr lang="fr-FR" sz="1800" dirty="0">
                <a:effectLst/>
                <a:latin typeface="Comic Sans MS" panose="030F0702030302020204" pitchFamily="66" charset="0"/>
                <a:ea typeface="Times New Roman" panose="02020603050405020304" pitchFamily="18" charset="0"/>
                <a:cs typeface="Segoe UI" panose="020B0502040204020203" pitchFamily="34" charset="0"/>
              </a:rPr>
              <a:t>Reconnaître la nature interdépendante du système de routage global et </a:t>
            </a:r>
          </a:p>
          <a:p>
            <a:r>
              <a:rPr lang="fr-FR" sz="1800" dirty="0">
                <a:effectLst/>
                <a:latin typeface="Comic Sans MS" panose="030F0702030302020204" pitchFamily="66" charset="0"/>
                <a:ea typeface="Times New Roman" panose="02020603050405020304" pitchFamily="18" charset="0"/>
                <a:cs typeface="Segoe UI" panose="020B0502040204020203" pitchFamily="34" charset="0"/>
              </a:rPr>
              <a:t>votre rôle dans la contribution à un Internet sécurisé et résilient ;</a:t>
            </a:r>
          </a:p>
          <a:p>
            <a:endParaRPr lang="fr-FR" dirty="0">
              <a:latin typeface="Comic Sans MS" panose="030F0702030302020204" pitchFamily="66" charset="0"/>
              <a:ea typeface="Times New Roman" panose="02020603050405020304" pitchFamily="18" charset="0"/>
              <a:cs typeface="Segoe UI" panose="020B0502040204020203" pitchFamily="34" charset="0"/>
            </a:endParaRPr>
          </a:p>
          <a:p>
            <a:r>
              <a:rPr lang="fr-FR" sz="1800" dirty="0">
                <a:effectLst/>
                <a:latin typeface="Comic Sans MS" panose="030F0702030302020204" pitchFamily="66" charset="0"/>
                <a:ea typeface="Times New Roman" panose="02020603050405020304" pitchFamily="18" charset="0"/>
                <a:cs typeface="Segoe UI" panose="020B0502040204020203" pitchFamily="34" charset="0"/>
                <a:sym typeface="Wingdings" panose="05000000000000000000" pitchFamily="2" charset="2"/>
              </a:rPr>
              <a:t> </a:t>
            </a:r>
            <a:r>
              <a:rPr lang="fr-FR" sz="1800" dirty="0">
                <a:effectLst/>
                <a:latin typeface="Comic Sans MS" panose="030F0702030302020204" pitchFamily="66" charset="0"/>
                <a:ea typeface="Times New Roman" panose="02020603050405020304" pitchFamily="18" charset="0"/>
                <a:cs typeface="Segoe UI" panose="020B0502040204020203" pitchFamily="34" charset="0"/>
              </a:rPr>
              <a:t>Intégrer les meilleures pratiques actuelles en matière de sécurité de routage et de résilience </a:t>
            </a:r>
          </a:p>
          <a:p>
            <a:r>
              <a:rPr lang="fr-FR" sz="1800" dirty="0">
                <a:effectLst/>
                <a:latin typeface="Comic Sans MS" panose="030F0702030302020204" pitchFamily="66" charset="0"/>
                <a:ea typeface="Times New Roman" panose="02020603050405020304" pitchFamily="18" charset="0"/>
                <a:cs typeface="Segoe UI" panose="020B0502040204020203" pitchFamily="34" charset="0"/>
              </a:rPr>
              <a:t>dans les processus de gestion de réseau, conformément aux actions MANRS ;</a:t>
            </a:r>
          </a:p>
          <a:p>
            <a:endParaRPr lang="fr-FR" sz="1800" dirty="0">
              <a:effectLst/>
              <a:latin typeface="Comic Sans MS" panose="030F0702030302020204" pitchFamily="66" charset="0"/>
              <a:ea typeface="Times New Roman" panose="02020603050405020304" pitchFamily="18" charset="0"/>
              <a:cs typeface="Segoe UI" panose="020B0502040204020203" pitchFamily="34" charset="0"/>
            </a:endParaRPr>
          </a:p>
          <a:p>
            <a:r>
              <a:rPr lang="fr-FR" dirty="0">
                <a:latin typeface="Comic Sans MS" panose="030F0702030302020204" pitchFamily="66" charset="0"/>
                <a:ea typeface="Times New Roman" panose="02020603050405020304" pitchFamily="18" charset="0"/>
                <a:cs typeface="Segoe UI" panose="020B0502040204020203" pitchFamily="34" charset="0"/>
                <a:sym typeface="Wingdings" panose="05000000000000000000" pitchFamily="2" charset="2"/>
              </a:rPr>
              <a:t> </a:t>
            </a:r>
            <a:r>
              <a:rPr lang="fr-FR" sz="1800" dirty="0">
                <a:effectLst/>
                <a:latin typeface="Comic Sans MS" panose="030F0702030302020204" pitchFamily="66" charset="0"/>
                <a:ea typeface="Times New Roman" panose="02020603050405020304" pitchFamily="18" charset="0"/>
                <a:cs typeface="Segoe UI" panose="020B0502040204020203" pitchFamily="34" charset="0"/>
              </a:rPr>
              <a:t>S’engager à prévenir, à détecter et à atténuer les incidents de routage par la collaboration et </a:t>
            </a:r>
          </a:p>
          <a:p>
            <a:r>
              <a:rPr lang="fr-FR" sz="1800" dirty="0">
                <a:effectLst/>
                <a:latin typeface="Comic Sans MS" panose="030F0702030302020204" pitchFamily="66" charset="0"/>
                <a:ea typeface="Times New Roman" panose="02020603050405020304" pitchFamily="18" charset="0"/>
                <a:cs typeface="Segoe UI" panose="020B0502040204020203" pitchFamily="34" charset="0"/>
              </a:rPr>
              <a:t>la coordination avec les pairs et les autres FSI conformément aux mesures du MANRS.</a:t>
            </a:r>
          </a:p>
          <a:p>
            <a:endParaRPr lang="fr-FR" sz="1800" dirty="0">
              <a:effectLst/>
              <a:latin typeface="Comic Sans MS" panose="030F0702030302020204" pitchFamily="66" charset="0"/>
              <a:ea typeface="Times New Roman" panose="02020603050405020304" pitchFamily="18" charset="0"/>
              <a:cs typeface="Segoe UI" panose="020B0502040204020203" pitchFamily="34" charset="0"/>
            </a:endParaRPr>
          </a:p>
          <a:p>
            <a:endParaRPr lang="fr-FR" dirty="0">
              <a:latin typeface="Comic Sans MS" panose="030F0702030302020204" pitchFamily="66" charset="0"/>
              <a:cs typeface="Segoe UI" panose="020B0502040204020203" pitchFamily="34" charset="0"/>
            </a:endParaRPr>
          </a:p>
          <a:p>
            <a:endParaRPr lang="fr-FR" dirty="0">
              <a:latin typeface="Comic Sans MS" panose="030F0702030302020204" pitchFamily="66" charset="0"/>
              <a:cs typeface="Segoe UI" panose="020B0502040204020203" pitchFamily="34" charset="0"/>
            </a:endParaRPr>
          </a:p>
          <a:p>
            <a:endParaRPr lang="fr-FR" dirty="0">
              <a:latin typeface="Comic Sans MS" panose="030F0702030302020204" pitchFamily="66" charset="0"/>
            </a:endParaRPr>
          </a:p>
        </p:txBody>
      </p:sp>
      <p:pic>
        <p:nvPicPr>
          <p:cNvPr id="6" name="Image 5">
            <a:extLst>
              <a:ext uri="{FF2B5EF4-FFF2-40B4-BE49-F238E27FC236}">
                <a16:creationId xmlns:a16="http://schemas.microsoft.com/office/drawing/2014/main" id="{A562F254-A2DC-46F6-8CCC-05D916BAD9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spTree>
    <p:extLst>
      <p:ext uri="{BB962C8B-B14F-4D97-AF65-F5344CB8AC3E}">
        <p14:creationId xmlns:p14="http://schemas.microsoft.com/office/powerpoint/2010/main" val="1119332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5AC2F74-BC8F-46FB-829D-227B7A4B5FD4}"/>
              </a:ext>
            </a:extLst>
          </p:cNvPr>
          <p:cNvPicPr>
            <a:picLocks noChangeAspect="1"/>
          </p:cNvPicPr>
          <p:nvPr/>
        </p:nvPicPr>
        <p:blipFill>
          <a:blip r:embed="rId2"/>
          <a:stretch>
            <a:fillRect/>
          </a:stretch>
        </p:blipFill>
        <p:spPr>
          <a:xfrm>
            <a:off x="245404" y="304291"/>
            <a:ext cx="2788400" cy="903407"/>
          </a:xfrm>
          <a:prstGeom prst="rect">
            <a:avLst/>
          </a:prstGeom>
        </p:spPr>
      </p:pic>
      <p:sp>
        <p:nvSpPr>
          <p:cNvPr id="2" name="Titre 1">
            <a:extLst>
              <a:ext uri="{FF2B5EF4-FFF2-40B4-BE49-F238E27FC236}">
                <a16:creationId xmlns:a16="http://schemas.microsoft.com/office/drawing/2014/main" id="{1B0D65A4-A02E-455F-B221-274BB2A940DA}"/>
              </a:ext>
            </a:extLst>
          </p:cNvPr>
          <p:cNvSpPr>
            <a:spLocks noGrp="1"/>
          </p:cNvSpPr>
          <p:nvPr>
            <p:ph type="title"/>
          </p:nvPr>
        </p:nvSpPr>
        <p:spPr>
          <a:xfrm>
            <a:off x="958970" y="1417547"/>
            <a:ext cx="10515600" cy="1325563"/>
          </a:xfrm>
        </p:spPr>
        <p:txBody>
          <a:bodyPr>
            <a:normAutofit/>
          </a:bodyPr>
          <a:lstStyle/>
          <a:p>
            <a:r>
              <a:rPr lang="fr-FR" sz="3600" b="1" dirty="0">
                <a:latin typeface="Montserrat" panose="02000505000000020004" pitchFamily="2" charset="0"/>
              </a:rPr>
              <a:t>2.3. Les actions du MANRS</a:t>
            </a:r>
          </a:p>
        </p:txBody>
      </p:sp>
      <p:sp>
        <p:nvSpPr>
          <p:cNvPr id="5" name="ZoneTexte 4">
            <a:extLst>
              <a:ext uri="{FF2B5EF4-FFF2-40B4-BE49-F238E27FC236}">
                <a16:creationId xmlns:a16="http://schemas.microsoft.com/office/drawing/2014/main" id="{3E08558A-7056-4BC5-910D-CF875F6FE20D}"/>
              </a:ext>
            </a:extLst>
          </p:cNvPr>
          <p:cNvSpPr txBox="1"/>
          <p:nvPr/>
        </p:nvSpPr>
        <p:spPr>
          <a:xfrm>
            <a:off x="890572" y="2680406"/>
            <a:ext cx="9995044" cy="1965153"/>
          </a:xfrm>
          <a:prstGeom prst="rect">
            <a:avLst/>
          </a:prstGeom>
          <a:noFill/>
        </p:spPr>
        <p:txBody>
          <a:bodyPr wrap="none" rtlCol="0">
            <a:spAutoFit/>
          </a:bodyPr>
          <a:lstStyle/>
          <a:p>
            <a:pPr marL="0" marR="0" algn="just">
              <a:lnSpc>
                <a:spcPct val="107000"/>
              </a:lnSpc>
              <a:spcBef>
                <a:spcPts val="0"/>
              </a:spcBef>
              <a:spcAft>
                <a:spcPts val="800"/>
              </a:spcAft>
            </a:pPr>
            <a:r>
              <a:rPr lang="fr-FR" sz="1800" b="1" dirty="0">
                <a:effectLst/>
                <a:latin typeface="Comic Sans MS" panose="030F0702030302020204" pitchFamily="66" charset="0"/>
                <a:ea typeface="Calibri" panose="020F0502020204030204" pitchFamily="34" charset="0"/>
                <a:cs typeface="Segoe UI" panose="020B0502040204020203" pitchFamily="34" charset="0"/>
              </a:rPr>
              <a:t>Les actions du MANRS</a:t>
            </a:r>
            <a:endParaRPr lang="fr-FR" b="1" dirty="0">
              <a:latin typeface="Comic Sans MS" panose="030F0702030302020204" pitchFamily="66"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fr-FR" sz="1800" dirty="0">
                <a:effectLst/>
                <a:latin typeface="Comic Sans MS" panose="030F0702030302020204" pitchFamily="66" charset="0"/>
                <a:ea typeface="Calibri" panose="020F0502020204030204" pitchFamily="34" charset="0"/>
                <a:cs typeface="Times New Roman" panose="02020603050405020304" pitchFamily="18" charset="0"/>
              </a:rPr>
              <a:t>MANRS définit quatre mesures concrètes que les opérateurs doivent mettre en œuvre.</a:t>
            </a:r>
            <a: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Il s’agit d’une base de référence neutre sur le plan technologique afin qu’elles puissent </a:t>
            </a:r>
          </a:p>
          <a:p>
            <a:pPr marL="0" marR="0" algn="just">
              <a:lnSpc>
                <a:spcPct val="107000"/>
              </a:lnSpc>
              <a:spcBef>
                <a:spcPts val="0"/>
              </a:spcBef>
              <a:spcAft>
                <a:spcPts val="800"/>
              </a:spcAft>
            </a:pPr>
            <a: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être adoptées à l’échelle mondiale.</a:t>
            </a: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a:p>
            <a:r>
              <a:rPr lang="fr-FR" dirty="0">
                <a:latin typeface="Comic Sans MS" panose="030F0702030302020204" pitchFamily="66" charset="0"/>
              </a:rPr>
              <a:t>MANRS poursuit 4 actions dont nous citerons : </a:t>
            </a:r>
          </a:p>
        </p:txBody>
      </p:sp>
      <p:pic>
        <p:nvPicPr>
          <p:cNvPr id="6" name="Image 5">
            <a:extLst>
              <a:ext uri="{FF2B5EF4-FFF2-40B4-BE49-F238E27FC236}">
                <a16:creationId xmlns:a16="http://schemas.microsoft.com/office/drawing/2014/main" id="{D7DCDE08-E7B2-4356-9483-A9081AA36D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spTree>
    <p:extLst>
      <p:ext uri="{BB962C8B-B14F-4D97-AF65-F5344CB8AC3E}">
        <p14:creationId xmlns:p14="http://schemas.microsoft.com/office/powerpoint/2010/main" val="4232481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0D65A4-A02E-455F-B221-274BB2A940DA}"/>
              </a:ext>
            </a:extLst>
          </p:cNvPr>
          <p:cNvSpPr>
            <a:spLocks noGrp="1"/>
          </p:cNvSpPr>
          <p:nvPr>
            <p:ph type="title"/>
          </p:nvPr>
        </p:nvSpPr>
        <p:spPr>
          <a:xfrm>
            <a:off x="911345" y="655547"/>
            <a:ext cx="10515600" cy="1325563"/>
          </a:xfrm>
        </p:spPr>
        <p:txBody>
          <a:bodyPr>
            <a:normAutofit/>
          </a:bodyPr>
          <a:lstStyle/>
          <a:p>
            <a:r>
              <a:rPr lang="fr-FR" sz="3600" b="1" dirty="0">
                <a:latin typeface="Montserrat" panose="02000505000000020004" pitchFamily="2" charset="0"/>
              </a:rPr>
              <a:t>Les actions du MANRS (suite)</a:t>
            </a:r>
          </a:p>
        </p:txBody>
      </p:sp>
      <p:sp>
        <p:nvSpPr>
          <p:cNvPr id="5" name="ZoneTexte 4">
            <a:extLst>
              <a:ext uri="{FF2B5EF4-FFF2-40B4-BE49-F238E27FC236}">
                <a16:creationId xmlns:a16="http://schemas.microsoft.com/office/drawing/2014/main" id="{3E08558A-7056-4BC5-910D-CF875F6FE20D}"/>
              </a:ext>
            </a:extLst>
          </p:cNvPr>
          <p:cNvSpPr txBox="1"/>
          <p:nvPr/>
        </p:nvSpPr>
        <p:spPr>
          <a:xfrm>
            <a:off x="750816" y="2129773"/>
            <a:ext cx="9108832" cy="965264"/>
          </a:xfrm>
          <a:prstGeom prst="rect">
            <a:avLst/>
          </a:prstGeom>
          <a:noFill/>
        </p:spPr>
        <p:txBody>
          <a:bodyPr wrap="square" rtlCol="0">
            <a:spAutoFit/>
          </a:bodyPr>
          <a:lstStyle/>
          <a:p>
            <a:pPr marL="342900" marR="0" indent="-342900" algn="just">
              <a:lnSpc>
                <a:spcPct val="107000"/>
              </a:lnSpc>
              <a:spcBef>
                <a:spcPts val="0"/>
              </a:spcBef>
              <a:spcAft>
                <a:spcPts val="800"/>
              </a:spcAft>
              <a:buAutoNum type="arabicPeriod"/>
            </a:pPr>
            <a:r>
              <a:rPr lang="fr-FR" sz="1800" b="1"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La validation Global :</a:t>
            </a:r>
            <a: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Afin de faciliter la validation des informations de routage à l’échelle mondiale, les opérateurs de réseau doivent publier leurs informations de routage afin que d’autres parties puissent les valider.</a:t>
            </a: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3A4BDD98-67B7-4099-A187-4AB2DAA2A701}"/>
              </a:ext>
            </a:extLst>
          </p:cNvPr>
          <p:cNvSpPr txBox="1"/>
          <p:nvPr/>
        </p:nvSpPr>
        <p:spPr>
          <a:xfrm>
            <a:off x="750816" y="3243700"/>
            <a:ext cx="9108832" cy="1262590"/>
          </a:xfrm>
          <a:prstGeom prst="rect">
            <a:avLst/>
          </a:prstGeom>
          <a:noFill/>
        </p:spPr>
        <p:txBody>
          <a:bodyPr wrap="square" rtlCol="0">
            <a:spAutoFit/>
          </a:bodyPr>
          <a:lstStyle/>
          <a:p>
            <a:pPr marR="0" algn="just">
              <a:lnSpc>
                <a:spcPct val="107000"/>
              </a:lnSpc>
              <a:spcBef>
                <a:spcPts val="0"/>
              </a:spcBef>
              <a:spcAft>
                <a:spcPts val="800"/>
              </a:spcAft>
            </a:pPr>
            <a:r>
              <a:rPr lang="fr-FR" sz="1800" b="1"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2. Le Filtrage </a:t>
            </a:r>
            <a: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 </a:t>
            </a:r>
            <a:r>
              <a:rPr lang="fr-FR" sz="1800" dirty="0">
                <a:effectLst/>
                <a:latin typeface="Comic Sans MS" panose="030F0702030302020204" pitchFamily="66" charset="0"/>
                <a:ea typeface="Calibri" panose="020F0502020204030204" pitchFamily="34" charset="0"/>
                <a:cs typeface="Segoe UI" panose="020B0502040204020203" pitchFamily="34" charset="0"/>
              </a:rPr>
              <a:t>Afin d’éviter la propagation d’informations de routage incorrectes, les opérateurs de réseau doivent s’assurer de l’exactitude de leurs propres annonces et annonces de leurs clients vers les réseaux adjacents avec préfixe et granularité AS-path. </a:t>
            </a: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075BC226-1816-4EAD-8463-1087A36E249B}"/>
              </a:ext>
            </a:extLst>
          </p:cNvPr>
          <p:cNvSpPr txBox="1"/>
          <p:nvPr/>
        </p:nvSpPr>
        <p:spPr>
          <a:xfrm>
            <a:off x="684141" y="4654953"/>
            <a:ext cx="9108832" cy="1262590"/>
          </a:xfrm>
          <a:prstGeom prst="rect">
            <a:avLst/>
          </a:prstGeom>
          <a:noFill/>
        </p:spPr>
        <p:txBody>
          <a:bodyPr wrap="square" rtlCol="0">
            <a:spAutoFit/>
          </a:bodyPr>
          <a:lstStyle/>
          <a:p>
            <a:pPr marR="0" algn="just">
              <a:lnSpc>
                <a:spcPct val="107000"/>
              </a:lnSpc>
              <a:spcBef>
                <a:spcPts val="0"/>
              </a:spcBef>
              <a:spcAft>
                <a:spcPts val="800"/>
              </a:spcAft>
            </a:pPr>
            <a:r>
              <a:rPr lang="fr-FR" sz="1800" b="1" dirty="0">
                <a:effectLst/>
                <a:latin typeface="Comic Sans MS" panose="030F0702030302020204" pitchFamily="66" charset="0"/>
                <a:ea typeface="Calibri" panose="020F0502020204030204" pitchFamily="34" charset="0"/>
                <a:cs typeface="Segoe UI" panose="020B0502040204020203" pitchFamily="34" charset="0"/>
              </a:rPr>
              <a:t>3. Anti-Spoofing : </a:t>
            </a:r>
            <a:r>
              <a:rPr lang="fr-FR" sz="1800" dirty="0">
                <a:effectLst/>
                <a:latin typeface="Comic Sans MS" panose="030F0702030302020204" pitchFamily="66" charset="0"/>
                <a:ea typeface="Calibri" panose="020F0502020204030204" pitchFamily="34" charset="0"/>
                <a:cs typeface="Segoe UI" panose="020B0502040204020203" pitchFamily="34" charset="0"/>
              </a:rPr>
              <a:t>Afin de prévenir le trafic avec des adresses IP source usurpées, les opérateurs de réseau doivent activer la validation de l’adresse source pour au moins les réseaux de clients tronqués à domicile unique, leurs propres utilisateurs finaux et leur infrastructure.</a:t>
            </a: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8" name="Image 7">
            <a:extLst>
              <a:ext uri="{FF2B5EF4-FFF2-40B4-BE49-F238E27FC236}">
                <a16:creationId xmlns:a16="http://schemas.microsoft.com/office/drawing/2014/main" id="{D54D6420-E84D-4F72-8965-E600F7F2F5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591" y="5782209"/>
            <a:ext cx="985100" cy="985100"/>
          </a:xfrm>
          <a:prstGeom prst="rect">
            <a:avLst/>
          </a:prstGeom>
        </p:spPr>
      </p:pic>
    </p:spTree>
    <p:extLst>
      <p:ext uri="{BB962C8B-B14F-4D97-AF65-F5344CB8AC3E}">
        <p14:creationId xmlns:p14="http://schemas.microsoft.com/office/powerpoint/2010/main" val="3493280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3E08558A-7056-4BC5-910D-CF875F6FE20D}"/>
              </a:ext>
            </a:extLst>
          </p:cNvPr>
          <p:cNvSpPr txBox="1"/>
          <p:nvPr/>
        </p:nvSpPr>
        <p:spPr>
          <a:xfrm>
            <a:off x="684141" y="2152246"/>
            <a:ext cx="9108832" cy="963918"/>
          </a:xfrm>
          <a:prstGeom prst="rect">
            <a:avLst/>
          </a:prstGeom>
          <a:noFill/>
        </p:spPr>
        <p:txBody>
          <a:bodyPr wrap="square" rtlCol="0">
            <a:spAutoFit/>
          </a:bodyPr>
          <a:lstStyle/>
          <a:p>
            <a:pPr marR="0" algn="just">
              <a:lnSpc>
                <a:spcPct val="107000"/>
              </a:lnSpc>
              <a:spcBef>
                <a:spcPts val="0"/>
              </a:spcBef>
              <a:spcAft>
                <a:spcPts val="800"/>
              </a:spcAft>
            </a:pPr>
            <a:r>
              <a:rPr lang="fr-FR" sz="1800" b="1" dirty="0">
                <a:effectLst/>
                <a:latin typeface="Comic Sans MS" panose="030F0702030302020204" pitchFamily="66" charset="0"/>
                <a:ea typeface="Calibri" panose="020F0502020204030204" pitchFamily="34" charset="0"/>
                <a:cs typeface="Segoe UI" panose="020B0502040204020203" pitchFamily="34" charset="0"/>
              </a:rPr>
              <a:t>4. Coordination : </a:t>
            </a:r>
            <a:r>
              <a:rPr lang="fr-FR" sz="1800" dirty="0">
                <a:effectLst/>
                <a:latin typeface="Comic Sans MS" panose="030F0702030302020204" pitchFamily="66" charset="0"/>
                <a:ea typeface="Calibri" panose="020F0502020204030204" pitchFamily="34" charset="0"/>
                <a:cs typeface="Segoe UI" panose="020B0502040204020203" pitchFamily="34" charset="0"/>
              </a:rPr>
              <a:t>Afin de faciliter la communication opérationnelle mondiale et la coordination entre les opérateurs de réseau, ils doivent maintenir des coordonnées à jour et disponibles à l’échelle mondiale</a:t>
            </a: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57A0EFA4-DBD7-4689-9B0B-A48E3A0142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spTree>
    <p:extLst>
      <p:ext uri="{BB962C8B-B14F-4D97-AF65-F5344CB8AC3E}">
        <p14:creationId xmlns:p14="http://schemas.microsoft.com/office/powerpoint/2010/main" val="228205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0D65A4-A02E-455F-B221-274BB2A940DA}"/>
              </a:ext>
            </a:extLst>
          </p:cNvPr>
          <p:cNvSpPr>
            <a:spLocks noGrp="1"/>
          </p:cNvSpPr>
          <p:nvPr>
            <p:ph type="title"/>
          </p:nvPr>
        </p:nvSpPr>
        <p:spPr>
          <a:xfrm>
            <a:off x="958970" y="1417547"/>
            <a:ext cx="10515600" cy="1325563"/>
          </a:xfrm>
        </p:spPr>
        <p:txBody>
          <a:bodyPr>
            <a:normAutofit/>
          </a:bodyPr>
          <a:lstStyle/>
          <a:p>
            <a:r>
              <a:rPr lang="fr-FR" sz="3600" b="1" dirty="0">
                <a:latin typeface="Montserrat" panose="02000505000000020004" pitchFamily="2" charset="0"/>
              </a:rPr>
              <a:t>3. Les bonnes pratiques liées. </a:t>
            </a:r>
          </a:p>
        </p:txBody>
      </p:sp>
      <p:sp>
        <p:nvSpPr>
          <p:cNvPr id="5" name="ZoneTexte 4">
            <a:extLst>
              <a:ext uri="{FF2B5EF4-FFF2-40B4-BE49-F238E27FC236}">
                <a16:creationId xmlns:a16="http://schemas.microsoft.com/office/drawing/2014/main" id="{3E08558A-7056-4BC5-910D-CF875F6FE20D}"/>
              </a:ext>
            </a:extLst>
          </p:cNvPr>
          <p:cNvSpPr txBox="1"/>
          <p:nvPr/>
        </p:nvSpPr>
        <p:spPr>
          <a:xfrm>
            <a:off x="621147" y="2743110"/>
            <a:ext cx="10012677" cy="772456"/>
          </a:xfrm>
          <a:prstGeom prst="rect">
            <a:avLst/>
          </a:prstGeom>
          <a:noFill/>
        </p:spPr>
        <p:txBody>
          <a:bodyPr wrap="none" rtlCol="0">
            <a:spAutoFit/>
          </a:bodyPr>
          <a:lstStyle/>
          <a:p>
            <a:pPr marR="0" algn="just">
              <a:lnSpc>
                <a:spcPct val="107000"/>
              </a:lnSpc>
              <a:spcBef>
                <a:spcPts val="0"/>
              </a:spcBef>
              <a:spcAft>
                <a:spcPts val="800"/>
              </a:spcAft>
            </a:pPr>
            <a:r>
              <a:rPr lang="fr-FR" sz="1800" dirty="0">
                <a:effectLst/>
                <a:latin typeface="Comic Sans MS" panose="030F0702030302020204" pitchFamily="66" charset="0"/>
                <a:ea typeface="Calibri" panose="020F0502020204030204" pitchFamily="34" charset="0"/>
                <a:cs typeface="Segoe UI" panose="020B0502040204020203" pitchFamily="34" charset="0"/>
              </a:rPr>
              <a:t>Afin de pouvoir assurer et respectez toutes ces actions, il est conseiller de s’adhérer aux </a:t>
            </a:r>
          </a:p>
          <a:p>
            <a:pPr marR="0" algn="just">
              <a:lnSpc>
                <a:spcPct val="107000"/>
              </a:lnSpc>
              <a:spcBef>
                <a:spcPts val="0"/>
              </a:spcBef>
              <a:spcAft>
                <a:spcPts val="800"/>
              </a:spcAft>
            </a:pPr>
            <a:r>
              <a:rPr lang="fr-FR" sz="1800" dirty="0">
                <a:effectLst/>
                <a:latin typeface="Comic Sans MS" panose="030F0702030302020204" pitchFamily="66" charset="0"/>
                <a:ea typeface="Calibri" panose="020F0502020204030204" pitchFamily="34" charset="0"/>
                <a:cs typeface="Segoe UI" panose="020B0502040204020203" pitchFamily="34" charset="0"/>
              </a:rPr>
              <a:t>bonnes pratiques et aux bons outils parmi lesquels nous citerons quelque. </a:t>
            </a: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303E7199-83E3-4050-BA8E-D1606F604D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spTree>
    <p:extLst>
      <p:ext uri="{BB962C8B-B14F-4D97-AF65-F5344CB8AC3E}">
        <p14:creationId xmlns:p14="http://schemas.microsoft.com/office/powerpoint/2010/main" val="4277803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0D65A4-A02E-455F-B221-274BB2A940DA}"/>
              </a:ext>
            </a:extLst>
          </p:cNvPr>
          <p:cNvSpPr>
            <a:spLocks noGrp="1"/>
          </p:cNvSpPr>
          <p:nvPr>
            <p:ph type="title"/>
          </p:nvPr>
        </p:nvSpPr>
        <p:spPr>
          <a:xfrm>
            <a:off x="458638" y="1736724"/>
            <a:ext cx="10515600" cy="1325563"/>
          </a:xfrm>
        </p:spPr>
        <p:txBody>
          <a:bodyPr>
            <a:normAutofit fontScale="90000"/>
          </a:bodyPr>
          <a:lstStyle/>
          <a:p>
            <a:pPr marR="0">
              <a:lnSpc>
                <a:spcPct val="107000"/>
              </a:lnSpc>
              <a:spcBef>
                <a:spcPts val="0"/>
              </a:spcBef>
              <a:spcAft>
                <a:spcPts val="800"/>
              </a:spcAft>
            </a:pPr>
            <a:r>
              <a:rPr lang="fr-FR" sz="1800" dirty="0">
                <a:effectLst/>
                <a:latin typeface="Comic Sans MS" panose="030F0702030302020204" pitchFamily="66" charset="0"/>
                <a:ea typeface="Calibri" panose="020F0502020204030204" pitchFamily="34" charset="0"/>
                <a:cs typeface="Segoe UI" panose="020B0502040204020203" pitchFamily="34" charset="0"/>
              </a:rPr>
              <a:t>Un operateur est sensé se retrouver dans des ressources pour maintenir les informations à jour sur les bases de donn</a:t>
            </a:r>
            <a:r>
              <a:rPr lang="fr-FR" sz="1800" dirty="0">
                <a:latin typeface="Comic Sans MS" panose="030F0702030302020204" pitchFamily="66" charset="0"/>
                <a:ea typeface="Calibri" panose="020F0502020204030204" pitchFamily="34" charset="0"/>
                <a:cs typeface="Segoe UI" panose="020B0502040204020203" pitchFamily="34" charset="0"/>
              </a:rPr>
              <a:t>ées </a:t>
            </a:r>
            <a:r>
              <a:rPr lang="fr-FR" sz="1800" dirty="0">
                <a:effectLst/>
                <a:latin typeface="Comic Sans MS" panose="030F0702030302020204" pitchFamily="66" charset="0"/>
                <a:ea typeface="Calibri" panose="020F0502020204030204" pitchFamily="34" charset="0"/>
                <a:cs typeface="Segoe UI" panose="020B0502040204020203" pitchFamily="34" charset="0"/>
              </a:rPr>
              <a:t>suivantes : </a:t>
            </a:r>
            <a:br>
              <a:rPr lang="fr-FR" sz="1800" dirty="0">
                <a:effectLst/>
                <a:latin typeface="Comic Sans MS" panose="030F0702030302020204" pitchFamily="66" charset="0"/>
                <a:ea typeface="Calibri" panose="020F0502020204030204" pitchFamily="34" charset="0"/>
                <a:cs typeface="Segoe UI" panose="020B0502040204020203" pitchFamily="34" charset="0"/>
              </a:rPr>
            </a:br>
            <a:br>
              <a:rPr lang="fr-FR" sz="1800" dirty="0">
                <a:effectLst/>
                <a:latin typeface="Comic Sans MS" panose="030F0702030302020204" pitchFamily="66" charset="0"/>
                <a:ea typeface="Calibri" panose="020F0502020204030204" pitchFamily="34" charset="0"/>
                <a:cs typeface="Segoe UI" panose="020B0502040204020203" pitchFamily="34" charset="0"/>
              </a:rPr>
            </a:br>
            <a:r>
              <a:rPr lang="fr-FR" sz="1800" dirty="0">
                <a:effectLst/>
                <a:latin typeface="Comic Sans MS" panose="030F0702030302020204" pitchFamily="66" charset="0"/>
                <a:ea typeface="Calibri" panose="020F0502020204030204" pitchFamily="34" charset="0"/>
                <a:cs typeface="Segoe UI" panose="020B0502040204020203" pitchFamily="34" charset="0"/>
              </a:rPr>
              <a:t>IRR : Internet Routing Registry, RPKI : Ressource Public Key Infrastructure, le PeeringDB</a:t>
            </a:r>
            <a:r>
              <a:rPr lang="fr-FR" sz="1800" dirty="0">
                <a:latin typeface="Comic Sans MS" panose="030F0702030302020204" pitchFamily="66" charset="0"/>
                <a:ea typeface="Calibri" panose="020F0502020204030204" pitchFamily="34" charset="0"/>
                <a:cs typeface="Segoe UI" panose="020B0502040204020203" pitchFamily="34" charset="0"/>
              </a:rPr>
              <a:t>, le Website de la société </a:t>
            </a:r>
            <a:br>
              <a:rPr lang="fr-FR" sz="1800" dirty="0">
                <a:effectLst/>
                <a:latin typeface="Comic Sans MS" panose="030F0702030302020204" pitchFamily="66" charset="0"/>
                <a:ea typeface="Calibri" panose="020F0502020204030204" pitchFamily="34" charset="0"/>
                <a:cs typeface="Segoe UI" panose="020B0502040204020203" pitchFamily="34" charset="0"/>
              </a:rPr>
            </a:br>
            <a:r>
              <a:rPr lang="fr-FR" sz="1800" dirty="0">
                <a:effectLst/>
                <a:latin typeface="Comic Sans MS" panose="030F0702030302020204" pitchFamily="66" charset="0"/>
                <a:ea typeface="Calibri" panose="020F0502020204030204" pitchFamily="34" charset="0"/>
                <a:cs typeface="Segoe UI" panose="020B0502040204020203" pitchFamily="34" charset="0"/>
              </a:rPr>
              <a:t>Ces ressources permettent la visibilité de l’opérateur publiquement.  </a:t>
            </a: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829ED37A-E24E-47D8-98E5-8D324AAB85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spTree>
    <p:extLst>
      <p:ext uri="{BB962C8B-B14F-4D97-AF65-F5344CB8AC3E}">
        <p14:creationId xmlns:p14="http://schemas.microsoft.com/office/powerpoint/2010/main" val="356051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0D65A4-A02E-455F-B221-274BB2A940DA}"/>
              </a:ext>
            </a:extLst>
          </p:cNvPr>
          <p:cNvSpPr>
            <a:spLocks noGrp="1"/>
          </p:cNvSpPr>
          <p:nvPr>
            <p:ph type="title"/>
          </p:nvPr>
        </p:nvSpPr>
        <p:spPr>
          <a:xfrm>
            <a:off x="496345" y="2011668"/>
            <a:ext cx="10515600" cy="4021487"/>
          </a:xfrm>
        </p:spPr>
        <p:txBody>
          <a:bodyPr>
            <a:normAutofit/>
          </a:bodyPr>
          <a:lstStyle/>
          <a:p>
            <a:pPr>
              <a:lnSpc>
                <a:spcPct val="107000"/>
              </a:lnSpc>
              <a:spcBef>
                <a:spcPts val="0"/>
              </a:spcBef>
              <a:spcAft>
                <a:spcPts val="800"/>
              </a:spcAft>
            </a:pPr>
            <a:r>
              <a:rPr lang="fr-FR" sz="1800" dirty="0">
                <a:effectLst/>
                <a:latin typeface="Comic Sans MS" panose="030F0702030302020204" pitchFamily="66" charset="0"/>
                <a:ea typeface="Calibri" panose="020F0502020204030204" pitchFamily="34" charset="0"/>
                <a:cs typeface="Segoe UI" panose="020B0502040204020203" pitchFamily="34" charset="0"/>
              </a:rPr>
              <a:t>Ces bonne pratiques s’appliquent lorsque nous voulons appliquer du filtrage : </a:t>
            </a:r>
            <a:br>
              <a:rPr lang="fr-FR" sz="1800" dirty="0">
                <a:effectLst/>
                <a:latin typeface="Comic Sans MS" panose="030F0702030302020204" pitchFamily="66" charset="0"/>
                <a:ea typeface="Calibri" panose="020F0502020204030204" pitchFamily="34" charset="0"/>
                <a:cs typeface="Segoe UI" panose="020B0502040204020203" pitchFamily="34" charset="0"/>
              </a:rPr>
            </a:br>
            <a:br>
              <a:rPr lang="fr-FR" sz="1800" dirty="0">
                <a:effectLst/>
                <a:latin typeface="Comic Sans MS" panose="030F0702030302020204" pitchFamily="66" charset="0"/>
                <a:ea typeface="Calibri" panose="020F0502020204030204" pitchFamily="34" charset="0"/>
                <a:cs typeface="Segoe UI" panose="020B0502040204020203" pitchFamily="34" charset="0"/>
              </a:rPr>
            </a:br>
            <a:r>
              <a:rPr lang="fr-FR" sz="1800" dirty="0">
                <a:latin typeface="Comic Sans MS" panose="030F0702030302020204" pitchFamily="66" charset="0"/>
                <a:ea typeface="Calibri" panose="020F0502020204030204" pitchFamily="34" charset="0"/>
                <a:cs typeface="Segoe UI" panose="020B0502040204020203" pitchFamily="34" charset="0"/>
                <a:sym typeface="Wingdings" panose="05000000000000000000" pitchFamily="2" charset="2"/>
              </a:rPr>
              <a:t></a:t>
            </a:r>
            <a:r>
              <a:rPr lang="fr-FR" sz="1800" dirty="0">
                <a:effectLst/>
                <a:latin typeface="Comic Sans MS" panose="030F0702030302020204" pitchFamily="66" charset="0"/>
                <a:ea typeface="Calibri" panose="020F0502020204030204" pitchFamily="34" charset="0"/>
                <a:cs typeface="Segoe UI" panose="020B0502040204020203" pitchFamily="34" charset="0"/>
                <a:sym typeface="Wingdings" panose="05000000000000000000" pitchFamily="2" charset="2"/>
              </a:rPr>
              <a:t> </a:t>
            </a:r>
            <a:r>
              <a:rPr lang="fr-FR" sz="1800" dirty="0">
                <a:effectLst/>
                <a:latin typeface="Comic Sans MS" panose="030F0702030302020204" pitchFamily="66" charset="0"/>
                <a:ea typeface="Calibri" panose="020F0502020204030204" pitchFamily="34" charset="0"/>
                <a:cs typeface="Segoe UI" panose="020B0502040204020203" pitchFamily="34" charset="0"/>
              </a:rPr>
              <a:t>Avant de construire des filtres, il est important que vous fassiez preuve de diligence raisonnable et que vous vérifiiez que les informations fournies par le client concernant son identité et sa ressource sont bien conservées.</a:t>
            </a:r>
            <a:br>
              <a:rPr lang="fr-FR" sz="1800" dirty="0">
                <a:effectLst/>
                <a:latin typeface="Comic Sans MS" panose="030F0702030302020204" pitchFamily="66" charset="0"/>
                <a:ea typeface="Calibri" panose="020F0502020204030204" pitchFamily="34" charset="0"/>
                <a:cs typeface="Segoe UI" panose="020B0502040204020203" pitchFamily="34" charset="0"/>
              </a:rPr>
            </a:br>
            <a:br>
              <a:rPr lang="fr-FR" sz="1800" dirty="0">
                <a:effectLst/>
                <a:latin typeface="Comic Sans MS" panose="030F0702030302020204" pitchFamily="66" charset="0"/>
                <a:ea typeface="Calibri" panose="020F0502020204030204" pitchFamily="34" charset="0"/>
                <a:cs typeface="Segoe UI" panose="020B0502040204020203" pitchFamily="34" charset="0"/>
              </a:rPr>
            </a:br>
            <a:r>
              <a:rPr lang="fr-FR" sz="1800" dirty="0">
                <a:effectLst/>
                <a:latin typeface="Comic Sans MS" panose="030F0702030302020204" pitchFamily="66" charset="0"/>
                <a:ea typeface="Calibri" panose="020F0502020204030204" pitchFamily="34" charset="0"/>
                <a:cs typeface="Segoe UI" panose="020B0502040204020203" pitchFamily="34" charset="0"/>
                <a:sym typeface="Wingdings" panose="05000000000000000000" pitchFamily="2" charset="2"/>
              </a:rPr>
              <a:t></a:t>
            </a:r>
            <a:r>
              <a:rPr lang="fr-FR" sz="1800" dirty="0">
                <a:effectLst/>
                <a:latin typeface="Comic Sans MS" panose="030F0702030302020204" pitchFamily="66" charset="0"/>
                <a:ea typeface="Calibri" panose="020F0502020204030204" pitchFamily="34" charset="0"/>
                <a:cs typeface="Segoe UI" panose="020B0502040204020203" pitchFamily="34" charset="0"/>
              </a:rPr>
              <a:t>Il est fortement recommandé de vérifier la propriété des ressources de numéro Internet assignées, l’ASN et l’espace d’adresse annoncé. Vous pouvez le faire en cliquant sur la base de données Whois du RIR pour la région dans laquelle votre client opère.</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Segoe UI" panose="020B0502040204020203" pitchFamily="34" charset="0"/>
              </a:rPr>
              <a:t>Ceci peut être vérifier sur le lien suivant : </a:t>
            </a:r>
            <a:r>
              <a:rPr lang="fr-FR" sz="1800" b="1" u="sng" dirty="0">
                <a:solidFill>
                  <a:srgbClr val="0563C1"/>
                </a:solidFill>
                <a:effectLst/>
                <a:latin typeface="Comic Sans MS" panose="030F0702030302020204" pitchFamily="66" charset="0"/>
                <a:ea typeface="Calibri" panose="020F0502020204030204" pitchFamily="34" charset="0"/>
                <a:cs typeface="Segoe UI" panose="020B0502040204020203" pitchFamily="34" charset="0"/>
                <a:hlinkClick r:id="rId2"/>
              </a:rPr>
              <a:t>https://stat.ripe.net/</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Segoe UI" panose="020B0502040204020203" pitchFamily="34" charset="0"/>
              </a:rPr>
              <a:t>Ce lien permet d’identifier la région correspondant au RIR de votre client.</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3FF47D5F-CEBD-4200-A2E2-5BFD9027BD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955" y="5772684"/>
            <a:ext cx="985100" cy="985100"/>
          </a:xfrm>
          <a:prstGeom prst="rect">
            <a:avLst/>
          </a:prstGeom>
        </p:spPr>
      </p:pic>
    </p:spTree>
    <p:extLst>
      <p:ext uri="{BB962C8B-B14F-4D97-AF65-F5344CB8AC3E}">
        <p14:creationId xmlns:p14="http://schemas.microsoft.com/office/powerpoint/2010/main" val="1948336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ECF0A2F6-D928-48AA-81ED-EC4DFEC7834D}"/>
              </a:ext>
            </a:extLst>
          </p:cNvPr>
          <p:cNvPicPr/>
          <p:nvPr/>
        </p:nvPicPr>
        <p:blipFill>
          <a:blip r:embed="rId2">
            <a:extLst>
              <a:ext uri="{28A0092B-C50C-407E-A947-70E740481C1C}">
                <a14:useLocalDpi xmlns:a14="http://schemas.microsoft.com/office/drawing/2010/main" val="0"/>
              </a:ext>
            </a:extLst>
          </a:blip>
          <a:stretch>
            <a:fillRect/>
          </a:stretch>
        </p:blipFill>
        <p:spPr>
          <a:xfrm>
            <a:off x="1622921" y="1634202"/>
            <a:ext cx="6927190" cy="4540356"/>
          </a:xfrm>
          <a:prstGeom prst="rect">
            <a:avLst/>
          </a:prstGeom>
        </p:spPr>
      </p:pic>
      <p:pic>
        <p:nvPicPr>
          <p:cNvPr id="6" name="Image 5">
            <a:extLst>
              <a:ext uri="{FF2B5EF4-FFF2-40B4-BE49-F238E27FC236}">
                <a16:creationId xmlns:a16="http://schemas.microsoft.com/office/drawing/2014/main" id="{070174C7-6AB5-4AA0-A26E-7BACB487EA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612" y="5763159"/>
            <a:ext cx="985100" cy="985100"/>
          </a:xfrm>
          <a:prstGeom prst="rect">
            <a:avLst/>
          </a:prstGeom>
        </p:spPr>
      </p:pic>
    </p:spTree>
    <p:extLst>
      <p:ext uri="{BB962C8B-B14F-4D97-AF65-F5344CB8AC3E}">
        <p14:creationId xmlns:p14="http://schemas.microsoft.com/office/powerpoint/2010/main" val="1472991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0D65A4-A02E-455F-B221-274BB2A940DA}"/>
              </a:ext>
            </a:extLst>
          </p:cNvPr>
          <p:cNvSpPr>
            <a:spLocks noGrp="1"/>
          </p:cNvSpPr>
          <p:nvPr>
            <p:ph type="title"/>
          </p:nvPr>
        </p:nvSpPr>
        <p:spPr>
          <a:xfrm>
            <a:off x="486918" y="1418256"/>
            <a:ext cx="10515600" cy="4021487"/>
          </a:xfrm>
        </p:spPr>
        <p:txBody>
          <a:bodyPr>
            <a:noAutofit/>
          </a:bodyPr>
          <a:lstStyle/>
          <a:p>
            <a:pPr marL="285750" marR="0" indent="-285750">
              <a:lnSpc>
                <a:spcPct val="107000"/>
              </a:lnSpc>
              <a:spcBef>
                <a:spcPts val="0"/>
              </a:spcBef>
              <a:spcAft>
                <a:spcPts val="800"/>
              </a:spcAft>
              <a:buFont typeface="Wingdings" panose="05000000000000000000" pitchFamily="2" charset="2"/>
              <a:buChar char="v"/>
            </a:pPr>
            <a:r>
              <a:rPr lang="fr-FR" sz="1800" b="1" dirty="0">
                <a:effectLst/>
                <a:latin typeface="Comic Sans MS" panose="030F0702030302020204" pitchFamily="66" charset="0"/>
                <a:ea typeface="Calibri" panose="020F0502020204030204" pitchFamily="34" charset="0"/>
                <a:cs typeface="Segoe UI" panose="020B0502040204020203" pitchFamily="34" charset="0"/>
              </a:rPr>
              <a:t>Faire un Contrôle </a:t>
            </a:r>
            <a:br>
              <a:rPr lang="fr-FR" sz="1800" b="1" dirty="0">
                <a:effectLst/>
                <a:latin typeface="Comic Sans MS" panose="030F0702030302020204" pitchFamily="66" charset="0"/>
                <a:ea typeface="Calibri" panose="020F0502020204030204" pitchFamily="34" charset="0"/>
                <a:cs typeface="Segoe UI" panose="020B0502040204020203" pitchFamily="34" charset="0"/>
              </a:rPr>
            </a:b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b="1" dirty="0">
                <a:effectLst/>
                <a:latin typeface="Comic Sans MS" panose="030F0702030302020204" pitchFamily="66" charset="0"/>
                <a:ea typeface="Calibri" panose="020F0502020204030204" pitchFamily="34" charset="0"/>
                <a:cs typeface="Times New Roman" panose="02020603050405020304" pitchFamily="18" charset="0"/>
              </a:rPr>
              <a:t>Contrôles de syntaxe (Syntax Checks ) </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rPr>
              <a:t>Vous devriez effectuer quelques contrôles de syntaxe simples pour vous assurer que vos filtres de préfixe : </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sym typeface="Wingdings" panose="05000000000000000000" pitchFamily="2" charset="2"/>
              </a:rPr>
              <a:t> </a:t>
            </a:r>
            <a:r>
              <a:rPr lang="fr-FR" sz="1800" dirty="0">
                <a:effectLst/>
                <a:latin typeface="Comic Sans MS" panose="030F0702030302020204" pitchFamily="66" charset="0"/>
                <a:ea typeface="Times New Roman" panose="02020603050405020304" pitchFamily="18" charset="0"/>
                <a:cs typeface="Segoe UI" panose="020B0502040204020203" pitchFamily="34" charset="0"/>
              </a:rPr>
              <a:t>Ne sont pas vides, sont bien formés, et ne contiennent pas d’erreurs de syntaxe, certaines plateformes de routage traitent toutes les listes de préfixes vides comme une autorisation implicite;</a:t>
            </a:r>
            <a:br>
              <a:rPr lang="fr-FR" sz="1800" dirty="0">
                <a:effectLst/>
                <a:latin typeface="Comic Sans MS" panose="030F0702030302020204" pitchFamily="66" charset="0"/>
                <a:ea typeface="Times New Roman" panose="02020603050405020304" pitchFamily="18" charset="0"/>
                <a:cs typeface="Segoe UI" panose="020B0502040204020203" pitchFamily="34" charset="0"/>
              </a:rPr>
            </a:br>
            <a:br>
              <a:rPr lang="fr-FR" sz="1800" dirty="0">
                <a:effectLst/>
                <a:latin typeface="Comic Sans MS" panose="030F0702030302020204" pitchFamily="66" charset="0"/>
                <a:ea typeface="Times New Roman" panose="02020603050405020304" pitchFamily="18" charset="0"/>
                <a:cs typeface="Segoe UI" panose="020B0502040204020203" pitchFamily="34" charset="0"/>
              </a:rPr>
            </a:br>
            <a:r>
              <a:rPr lang="fr-FR" sz="1800" dirty="0">
                <a:effectLst/>
                <a:latin typeface="Comic Sans MS" panose="030F0702030302020204" pitchFamily="66" charset="0"/>
                <a:ea typeface="Times New Roman" panose="02020603050405020304" pitchFamily="18" charset="0"/>
                <a:cs typeface="Segoe UI" panose="020B0502040204020203" pitchFamily="34" charset="0"/>
                <a:sym typeface="Wingdings" panose="05000000000000000000" pitchFamily="2" charset="2"/>
              </a:rPr>
              <a:t> </a:t>
            </a:r>
            <a:r>
              <a:rPr lang="fr-FR" sz="1800" dirty="0">
                <a:effectLst/>
                <a:latin typeface="Comic Sans MS" panose="030F0702030302020204" pitchFamily="66" charset="0"/>
                <a:ea typeface="Times New Roman" panose="02020603050405020304" pitchFamily="18" charset="0"/>
                <a:cs typeface="Segoe UI" panose="020B0502040204020203" pitchFamily="34" charset="0"/>
              </a:rPr>
              <a:t>Ne faites pas référence à des adresses et des masques impossibles;</a:t>
            </a:r>
            <a:br>
              <a:rPr lang="fr-FR" sz="1800" dirty="0">
                <a:effectLst/>
                <a:latin typeface="Comic Sans MS" panose="030F0702030302020204" pitchFamily="66" charset="0"/>
                <a:ea typeface="Times New Roman" panose="02020603050405020304" pitchFamily="18" charset="0"/>
                <a:cs typeface="Segoe UI" panose="020B0502040204020203" pitchFamily="34" charset="0"/>
              </a:rPr>
            </a:br>
            <a:r>
              <a:rPr lang="fr-FR" sz="1800" dirty="0">
                <a:effectLst/>
                <a:latin typeface="Comic Sans MS" panose="030F0702030302020204" pitchFamily="66" charset="0"/>
                <a:ea typeface="Times New Roman" panose="02020603050405020304" pitchFamily="18" charset="0"/>
                <a:cs typeface="Segoe UI" panose="020B0502040204020203" pitchFamily="34" charset="0"/>
                <a:sym typeface="Wingdings" panose="05000000000000000000" pitchFamily="2" charset="2"/>
              </a:rPr>
              <a:t> </a:t>
            </a:r>
            <a:r>
              <a:rPr lang="fr-FR" sz="1800" dirty="0">
                <a:effectLst/>
                <a:latin typeface="Comic Sans MS" panose="030F0702030302020204" pitchFamily="66" charset="0"/>
                <a:ea typeface="Times New Roman" panose="02020603050405020304" pitchFamily="18" charset="0"/>
                <a:cs typeface="Segoe UI" panose="020B0502040204020203" pitchFamily="34" charset="0"/>
              </a:rPr>
              <a:t>Ne bloquez pas tout ce qui est explicitement configuré pour passer.</a:t>
            </a:r>
            <a:br>
              <a:rPr lang="fr-FR" sz="1800" dirty="0">
                <a:effectLst/>
                <a:latin typeface="Comic Sans MS" panose="030F0702030302020204" pitchFamily="66" charset="0"/>
                <a:ea typeface="Times New Roman" panose="02020603050405020304" pitchFamily="18" charset="0"/>
                <a:cs typeface="Segoe UI" panose="020B0502040204020203" pitchFamily="34" charset="0"/>
              </a:rPr>
            </a:b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FE96A2D9-438D-4EA2-8221-9A2C5D5686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spTree>
    <p:extLst>
      <p:ext uri="{BB962C8B-B14F-4D97-AF65-F5344CB8AC3E}">
        <p14:creationId xmlns:p14="http://schemas.microsoft.com/office/powerpoint/2010/main" val="2774230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0D65A4-A02E-455F-B221-274BB2A940DA}"/>
              </a:ext>
            </a:extLst>
          </p:cNvPr>
          <p:cNvSpPr>
            <a:spLocks noGrp="1"/>
          </p:cNvSpPr>
          <p:nvPr>
            <p:ph type="title"/>
          </p:nvPr>
        </p:nvSpPr>
        <p:spPr>
          <a:xfrm>
            <a:off x="439784" y="1451804"/>
            <a:ext cx="10515600" cy="2550429"/>
          </a:xfrm>
        </p:spPr>
        <p:txBody>
          <a:bodyPr>
            <a:normAutofit/>
          </a:bodyPr>
          <a:lstStyle/>
          <a:p>
            <a:pPr marL="0" marR="0">
              <a:lnSpc>
                <a:spcPct val="107000"/>
              </a:lnSpc>
              <a:spcBef>
                <a:spcPts val="0"/>
              </a:spcBef>
              <a:spcAft>
                <a:spcPts val="800"/>
              </a:spcAft>
            </a:pPr>
            <a:r>
              <a:rPr lang="fr-FR" sz="1800" b="1" dirty="0">
                <a:effectLst/>
                <a:latin typeface="Comic Sans MS" panose="030F0702030302020204" pitchFamily="66" charset="0"/>
                <a:ea typeface="Calibri" panose="020F0502020204030204" pitchFamily="34" charset="0"/>
                <a:cs typeface="Times New Roman" panose="02020603050405020304" pitchFamily="18" charset="0"/>
              </a:rPr>
              <a:t>Vérifications Delta (Delta Checks) </a:t>
            </a:r>
            <a:br>
              <a:rPr lang="fr-FR" sz="1800" b="1" dirty="0">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rPr>
              <a:t>Dans le cadre des vérifications delta, vous devez : </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sym typeface="Wingdings" panose="05000000000000000000" pitchFamily="2" charset="2"/>
              </a:rPr>
              <a:t> </a:t>
            </a:r>
            <a:r>
              <a:rPr lang="fr-FR" sz="1800" dirty="0">
                <a:effectLst/>
                <a:latin typeface="Comic Sans MS" panose="030F0702030302020204" pitchFamily="66" charset="0"/>
                <a:ea typeface="Times New Roman" panose="02020603050405020304" pitchFamily="18" charset="0"/>
                <a:cs typeface="Segoe UI" panose="020B0502040204020203" pitchFamily="34" charset="0"/>
              </a:rPr>
              <a:t>Assurez-vous que si un filtre change d’un delta de plus de (n)% vous ne déployez pas ce filtre. En outre, plus de filtres devraient être construits jusqu’à ce qu’un humain examine le résultat.</a:t>
            </a:r>
            <a:br>
              <a:rPr lang="fr-FR" sz="1800" dirty="0">
                <a:effectLst/>
                <a:latin typeface="Comic Sans MS" panose="030F0702030302020204" pitchFamily="66" charset="0"/>
                <a:ea typeface="Times New Roman" panose="02020603050405020304" pitchFamily="18" charset="0"/>
                <a:cs typeface="Segoe UI" panose="020B0502040204020203" pitchFamily="34"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rPr>
              <a:t>(n) représente un nombre convenu à l’interne, par exemple 20% </a:t>
            </a:r>
          </a:p>
        </p:txBody>
      </p:sp>
      <p:sp>
        <p:nvSpPr>
          <p:cNvPr id="5" name="Titre 1">
            <a:extLst>
              <a:ext uri="{FF2B5EF4-FFF2-40B4-BE49-F238E27FC236}">
                <a16:creationId xmlns:a16="http://schemas.microsoft.com/office/drawing/2014/main" id="{17A6C0CA-7574-4843-961C-30964DBE9084}"/>
              </a:ext>
            </a:extLst>
          </p:cNvPr>
          <p:cNvSpPr txBox="1">
            <a:spLocks/>
          </p:cNvSpPr>
          <p:nvPr/>
        </p:nvSpPr>
        <p:spPr>
          <a:xfrm>
            <a:off x="439784" y="4095395"/>
            <a:ext cx="10515600" cy="19696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71805" marR="0">
              <a:lnSpc>
                <a:spcPct val="107000"/>
              </a:lnSpc>
              <a:spcBef>
                <a:spcPts val="0"/>
              </a:spcBef>
              <a:spcAft>
                <a:spcPts val="0"/>
              </a:spcAft>
            </a:pPr>
            <a:r>
              <a:rPr lang="fr-FR" sz="1800" b="1" dirty="0">
                <a:effectLst/>
                <a:latin typeface="Comic Sans MS" panose="030F0702030302020204" pitchFamily="66" charset="0"/>
                <a:ea typeface="Calibri" panose="020F0502020204030204" pitchFamily="34" charset="0"/>
                <a:cs typeface="Times New Roman" panose="02020603050405020304" pitchFamily="18" charset="0"/>
              </a:rPr>
              <a:t>Préfixes de balise( Beacon Prefixes)</a:t>
            </a: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a:p>
            <a:pPr marL="471805" marR="0">
              <a:lnSpc>
                <a:spcPct val="107000"/>
              </a:lnSpc>
              <a:spcBef>
                <a:spcPts val="0"/>
              </a:spcBef>
              <a:spcAft>
                <a:spcPts val="0"/>
              </a:spcAft>
            </a:pPr>
            <a:r>
              <a:rPr lang="fr-FR" sz="1800" dirty="0">
                <a:effectLst/>
                <a:latin typeface="Comic Sans MS" panose="030F0702030302020204" pitchFamily="66" charset="0"/>
                <a:ea typeface="Calibri" panose="020F0502020204030204" pitchFamily="34" charset="0"/>
                <a:cs typeface="Times New Roman" panose="02020603050405020304" pitchFamily="18" charset="0"/>
              </a:rPr>
              <a:t> </a:t>
            </a:r>
          </a:p>
          <a:p>
            <a:pPr marL="471805" marR="0">
              <a:lnSpc>
                <a:spcPct val="107000"/>
              </a:lnSpc>
              <a:spcBef>
                <a:spcPts val="0"/>
              </a:spcBef>
              <a:spcAft>
                <a:spcPts val="0"/>
              </a:spcAft>
            </a:pPr>
            <a:r>
              <a:rPr lang="fr-FR" sz="1800" dirty="0">
                <a:effectLst/>
                <a:latin typeface="Comic Sans MS" panose="030F0702030302020204" pitchFamily="66" charset="0"/>
                <a:ea typeface="Calibri" panose="020F0502020204030204" pitchFamily="34" charset="0"/>
                <a:cs typeface="Times New Roman" panose="02020603050405020304" pitchFamily="18" charset="0"/>
              </a:rPr>
              <a:t>Enfin, vous devez vous assurer que</a:t>
            </a:r>
          </a:p>
          <a:p>
            <a:pPr marL="342900" marR="0" lvl="0" indent="-342900">
              <a:lnSpc>
                <a:spcPct val="107000"/>
              </a:lnSpc>
              <a:spcBef>
                <a:spcPts val="0"/>
              </a:spcBef>
              <a:spcAft>
                <a:spcPts val="800"/>
              </a:spcAft>
              <a:buFont typeface="Wingdings" panose="05000000000000000000" pitchFamily="2" charset="2"/>
              <a:buChar char=""/>
            </a:pPr>
            <a:r>
              <a:rPr lang="fr-FR" sz="1800" dirty="0">
                <a:effectLst/>
                <a:latin typeface="Comic Sans MS" panose="030F0702030302020204" pitchFamily="66" charset="0"/>
                <a:ea typeface="Times New Roman" panose="02020603050405020304" pitchFamily="18" charset="0"/>
                <a:cs typeface="Segoe UI" panose="020B0502040204020203" pitchFamily="34" charset="0"/>
              </a:rPr>
              <a:t>Les préfixes spéciaux ou importants de votre réseau sont autorisés à passer.</a:t>
            </a:r>
          </a:p>
        </p:txBody>
      </p:sp>
      <p:pic>
        <p:nvPicPr>
          <p:cNvPr id="6" name="Image 5">
            <a:extLst>
              <a:ext uri="{FF2B5EF4-FFF2-40B4-BE49-F238E27FC236}">
                <a16:creationId xmlns:a16="http://schemas.microsoft.com/office/drawing/2014/main" id="{C475C3D0-48AA-47DA-A065-3CC3F818D2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12" y="5806225"/>
            <a:ext cx="985100" cy="985100"/>
          </a:xfrm>
          <a:prstGeom prst="rect">
            <a:avLst/>
          </a:prstGeom>
        </p:spPr>
      </p:pic>
    </p:spTree>
    <p:extLst>
      <p:ext uri="{BB962C8B-B14F-4D97-AF65-F5344CB8AC3E}">
        <p14:creationId xmlns:p14="http://schemas.microsoft.com/office/powerpoint/2010/main" val="279515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B1FA0948-1664-41EC-AFBE-76ECDC867B47}"/>
              </a:ext>
            </a:extLst>
          </p:cNvPr>
          <p:cNvSpPr>
            <a:spLocks noGrp="1"/>
          </p:cNvSpPr>
          <p:nvPr>
            <p:ph type="title"/>
          </p:nvPr>
        </p:nvSpPr>
        <p:spPr>
          <a:xfrm>
            <a:off x="1191883" y="1106997"/>
            <a:ext cx="10515600" cy="1325563"/>
          </a:xfrm>
        </p:spPr>
        <p:txBody>
          <a:bodyPr>
            <a:normAutofit/>
          </a:bodyPr>
          <a:lstStyle/>
          <a:p>
            <a:pPr marR="0" algn="ctr" fontAlgn="base">
              <a:spcBef>
                <a:spcPts val="0"/>
              </a:spcBef>
              <a:spcAft>
                <a:spcPts val="0"/>
              </a:spcAft>
            </a:pPr>
            <a:r>
              <a:rPr lang="fr-FR" sz="3600" b="1" dirty="0">
                <a:latin typeface="Montserrat" panose="02000505000000020004" pitchFamily="2" charset="0"/>
              </a:rPr>
              <a:t>Agenda</a:t>
            </a:r>
          </a:p>
        </p:txBody>
      </p:sp>
      <p:pic>
        <p:nvPicPr>
          <p:cNvPr id="5" name="Image 4">
            <a:extLst>
              <a:ext uri="{FF2B5EF4-FFF2-40B4-BE49-F238E27FC236}">
                <a16:creationId xmlns:a16="http://schemas.microsoft.com/office/drawing/2014/main" id="{BED3CDDE-9237-4D18-8646-A44E5797A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sp>
        <p:nvSpPr>
          <p:cNvPr id="2" name="ZoneTexte 1">
            <a:extLst>
              <a:ext uri="{FF2B5EF4-FFF2-40B4-BE49-F238E27FC236}">
                <a16:creationId xmlns:a16="http://schemas.microsoft.com/office/drawing/2014/main" id="{E69E720B-EE8D-4103-80E6-CEA8CC66AE8B}"/>
              </a:ext>
            </a:extLst>
          </p:cNvPr>
          <p:cNvSpPr txBox="1"/>
          <p:nvPr/>
        </p:nvSpPr>
        <p:spPr>
          <a:xfrm>
            <a:off x="1583704" y="2884602"/>
            <a:ext cx="5750292" cy="1631216"/>
          </a:xfrm>
          <a:prstGeom prst="rect">
            <a:avLst/>
          </a:prstGeom>
          <a:noFill/>
        </p:spPr>
        <p:txBody>
          <a:bodyPr wrap="none" rtlCol="0">
            <a:spAutoFit/>
          </a:bodyPr>
          <a:lstStyle/>
          <a:p>
            <a:pPr marL="342900" indent="-342900">
              <a:buAutoNum type="arabicPeriod"/>
            </a:pPr>
            <a:r>
              <a:rPr lang="fr-FR" sz="2000" dirty="0">
                <a:latin typeface="Montserrat" panose="02000505000000020004" pitchFamily="2" charset="0"/>
              </a:rPr>
              <a:t>Présentation Internet Society;</a:t>
            </a:r>
          </a:p>
          <a:p>
            <a:pPr marL="342900" indent="-342900">
              <a:buAutoNum type="arabicPeriod"/>
            </a:pPr>
            <a:r>
              <a:rPr lang="fr-FR" sz="2000" dirty="0">
                <a:latin typeface="Montserrat" panose="02000505000000020004" pitchFamily="2" charset="0"/>
              </a:rPr>
              <a:t>Présentation et Introduction au MANRS;</a:t>
            </a:r>
          </a:p>
          <a:p>
            <a:pPr marL="342900" indent="-342900">
              <a:buAutoNum type="arabicPeriod"/>
            </a:pPr>
            <a:r>
              <a:rPr lang="fr-FR" sz="2000" dirty="0">
                <a:latin typeface="Montserrat" panose="02000505000000020004" pitchFamily="2" charset="0"/>
              </a:rPr>
              <a:t>Les bonnes pratiques;</a:t>
            </a:r>
          </a:p>
          <a:p>
            <a:pPr marL="342900" indent="-342900">
              <a:buAutoNum type="arabicPeriod"/>
            </a:pPr>
            <a:r>
              <a:rPr lang="fr-FR" sz="2000" dirty="0">
                <a:latin typeface="Montserrat" panose="02000505000000020004" pitchFamily="2" charset="0"/>
              </a:rPr>
              <a:t>Les outils .</a:t>
            </a:r>
          </a:p>
          <a:p>
            <a:endParaRPr lang="fr-FR" sz="2000" dirty="0">
              <a:latin typeface="Montserrat" panose="02000505000000020004" pitchFamily="2" charset="0"/>
            </a:endParaRPr>
          </a:p>
        </p:txBody>
      </p:sp>
    </p:spTree>
    <p:extLst>
      <p:ext uri="{BB962C8B-B14F-4D97-AF65-F5344CB8AC3E}">
        <p14:creationId xmlns:p14="http://schemas.microsoft.com/office/powerpoint/2010/main" val="118655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0D65A4-A02E-455F-B221-274BB2A940DA}"/>
              </a:ext>
            </a:extLst>
          </p:cNvPr>
          <p:cNvSpPr>
            <a:spLocks noGrp="1"/>
          </p:cNvSpPr>
          <p:nvPr>
            <p:ph type="title"/>
          </p:nvPr>
        </p:nvSpPr>
        <p:spPr>
          <a:xfrm>
            <a:off x="486918" y="1418256"/>
            <a:ext cx="10515600" cy="4068144"/>
          </a:xfrm>
        </p:spPr>
        <p:txBody>
          <a:bodyPr>
            <a:noAutofit/>
          </a:bodyPr>
          <a:lstStyle/>
          <a:p>
            <a:pPr marL="285750" indent="-285750">
              <a:lnSpc>
                <a:spcPct val="107000"/>
              </a:lnSpc>
              <a:spcBef>
                <a:spcPts val="0"/>
              </a:spcBef>
              <a:spcAft>
                <a:spcPts val="800"/>
              </a:spcAft>
              <a:buFont typeface="Wingdings" panose="05000000000000000000" pitchFamily="2" charset="2"/>
              <a:buChar char="v"/>
            </a:pPr>
            <a:r>
              <a:rPr lang="fr-FR" sz="1800" b="1" dirty="0">
                <a:latin typeface="Comic Sans MS" panose="030F0702030302020204" pitchFamily="66" charset="0"/>
                <a:ea typeface="Calibri" panose="020F0502020204030204" pitchFamily="34" charset="0"/>
                <a:cs typeface="Segoe UI" panose="020B0502040204020203" pitchFamily="34" charset="0"/>
              </a:rPr>
              <a:t>Pour faire valider ces routes</a:t>
            </a:r>
            <a:r>
              <a:rPr lang="fr-FR" sz="1800" b="1" dirty="0">
                <a:effectLst/>
                <a:latin typeface="Comic Sans MS" panose="030F0702030302020204" pitchFamily="66" charset="0"/>
                <a:ea typeface="Calibri" panose="020F0502020204030204" pitchFamily="34" charset="0"/>
                <a:cs typeface="Segoe UI" panose="020B0502040204020203" pitchFamily="34" charset="0"/>
              </a:rPr>
              <a:t> </a:t>
            </a:r>
            <a:br>
              <a:rPr lang="fr-FR" sz="1800" b="1" dirty="0">
                <a:effectLst/>
                <a:latin typeface="Comic Sans MS" panose="030F0702030302020204" pitchFamily="66" charset="0"/>
                <a:ea typeface="Calibri" panose="020F0502020204030204" pitchFamily="34" charset="0"/>
                <a:cs typeface="Segoe UI" panose="020B0502040204020203" pitchFamily="34" charset="0"/>
              </a:rPr>
            </a:br>
            <a:br>
              <a:rPr lang="fr-FR" sz="1800" b="1" dirty="0">
                <a:effectLst/>
                <a:latin typeface="Comic Sans MS" panose="030F0702030302020204" pitchFamily="66" charset="0"/>
                <a:ea typeface="Calibri" panose="020F0502020204030204" pitchFamily="34" charset="0"/>
                <a:cs typeface="Segoe UI" panose="020B0502040204020203" pitchFamily="34"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rPr>
              <a:t>rpki-validator.sh start</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Cela lancera le logiciel de validation qui fournit un serveur Web sur le port 8080. L'interface Web vous permettra de garder un œil sur la synchronisation avec les ancres de confiance </a:t>
            </a:r>
            <a:br>
              <a:rPr lang="fr-FR" sz="1800" dirty="0">
                <a:effectLst/>
                <a:latin typeface="Comic Sans MS" panose="030F0702030302020204" pitchFamily="66" charset="0"/>
                <a:ea typeface="Times New Roman" panose="02020603050405020304" pitchFamily="18" charset="0"/>
                <a:cs typeface="Segoe UI" panose="020B0502040204020203" pitchFamily="34" charset="0"/>
              </a:rPr>
            </a:br>
            <a:r>
              <a:rPr lang="fr-FR" sz="1800" dirty="0">
                <a:solidFill>
                  <a:srgbClr val="0C1C2C"/>
                </a:solidFill>
                <a:effectLst/>
                <a:latin typeface="Comic Sans MS" panose="030F0702030302020204" pitchFamily="66" charset="0"/>
                <a:ea typeface="Calibri" panose="020F0502020204030204" pitchFamily="34" charset="0"/>
                <a:cs typeface="Arial" panose="020B0604020202020204" pitchFamily="34" charset="0"/>
              </a:rPr>
              <a:t>Le validateur RIPE NCC RPKI est implémenté en Java et fournit une interface Web agréable pour interroger manuellement les données qu'il a collectées. Téléchargez le validateur sur le </a:t>
            </a:r>
            <a:r>
              <a:rPr lang="fr-FR" sz="1800" u="sng" dirty="0">
                <a:solidFill>
                  <a:srgbClr val="0C1C2C"/>
                </a:solidFill>
                <a:effectLst/>
                <a:latin typeface="Comic Sans MS" panose="030F0702030302020204" pitchFamily="66" charset="0"/>
                <a:ea typeface="Calibri" panose="020F0502020204030204" pitchFamily="34" charset="0"/>
                <a:cs typeface="Arial" panose="020B0604020202020204" pitchFamily="34" charset="0"/>
                <a:hlinkClick r:id="rId2"/>
              </a:rPr>
              <a:t>site Web de RIPE NCC</a:t>
            </a:r>
            <a:r>
              <a:rPr lang="fr-FR" sz="1800" dirty="0">
                <a:solidFill>
                  <a:srgbClr val="0C1C2C"/>
                </a:solidFill>
                <a:effectLst/>
                <a:latin typeface="Comic Sans MS" panose="030F0702030302020204" pitchFamily="66" charset="0"/>
                <a:ea typeface="Calibri" panose="020F0502020204030204" pitchFamily="34" charset="0"/>
                <a:cs typeface="Arial" panose="020B0604020202020204" pitchFamily="34" charset="0"/>
              </a:rPr>
              <a:t> , déballez-le et exécutez:</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50C9F08E-8F29-4382-A62F-9120E49B45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spTree>
    <p:extLst>
      <p:ext uri="{BB962C8B-B14F-4D97-AF65-F5344CB8AC3E}">
        <p14:creationId xmlns:p14="http://schemas.microsoft.com/office/powerpoint/2010/main" val="200314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0D65A4-A02E-455F-B221-274BB2A940DA}"/>
              </a:ext>
            </a:extLst>
          </p:cNvPr>
          <p:cNvSpPr>
            <a:spLocks noGrp="1"/>
          </p:cNvSpPr>
          <p:nvPr>
            <p:ph type="title"/>
          </p:nvPr>
        </p:nvSpPr>
        <p:spPr>
          <a:xfrm>
            <a:off x="486918" y="1418256"/>
            <a:ext cx="10515600" cy="4068144"/>
          </a:xfrm>
        </p:spPr>
        <p:txBody>
          <a:bodyPr>
            <a:noAutofit/>
          </a:bodyPr>
          <a:lstStyle/>
          <a:p>
            <a:pPr marL="285750" indent="-285750">
              <a:lnSpc>
                <a:spcPct val="107000"/>
              </a:lnSpc>
              <a:spcBef>
                <a:spcPts val="0"/>
              </a:spcBef>
              <a:spcAft>
                <a:spcPts val="800"/>
              </a:spcAft>
              <a:buFont typeface="Wingdings" panose="05000000000000000000" pitchFamily="2" charset="2"/>
              <a:buChar char="v"/>
            </a:pPr>
            <a:r>
              <a:rPr lang="fr-FR" sz="1800" b="1" dirty="0">
                <a:latin typeface="Comic Sans MS" panose="030F0702030302020204" pitchFamily="66" charset="0"/>
                <a:ea typeface="Calibri" panose="020F0502020204030204" pitchFamily="34" charset="0"/>
                <a:cs typeface="Segoe UI" panose="020B0502040204020203" pitchFamily="34" charset="0"/>
              </a:rPr>
              <a:t>Pour prévenir le IP Spoofing </a:t>
            </a:r>
            <a:br>
              <a:rPr lang="fr-FR" sz="1800" b="1" dirty="0">
                <a:effectLst/>
                <a:latin typeface="Comic Sans MS" panose="030F0702030302020204" pitchFamily="66" charset="0"/>
                <a:ea typeface="Calibri" panose="020F0502020204030204" pitchFamily="34" charset="0"/>
                <a:cs typeface="Segoe UI" panose="020B0502040204020203" pitchFamily="34" charset="0"/>
              </a:rPr>
            </a:br>
            <a:br>
              <a:rPr lang="fr-FR" sz="1800" b="1" dirty="0">
                <a:effectLst/>
                <a:latin typeface="Comic Sans MS" panose="030F0702030302020204" pitchFamily="66" charset="0"/>
                <a:ea typeface="Calibri" panose="020F0502020204030204" pitchFamily="34" charset="0"/>
                <a:cs typeface="Segoe UI" panose="020B0502040204020203" pitchFamily="34"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rPr>
              <a:t>Pour éviter l’usurpation d’adresses IP source, il est recommandé de mettre en œuvre des méthodes de filtrage Ingress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latin typeface="Comic Sans MS" panose="030F0702030302020204" pitchFamily="66" charset="0"/>
                <a:ea typeface="Calibri" panose="020F0502020204030204" pitchFamily="34" charset="0"/>
                <a:cs typeface="Times New Roman" panose="02020603050405020304" pitchFamily="18" charset="0"/>
                <a:sym typeface="Wingdings" panose="05000000000000000000" pitchFamily="2" charset="2"/>
              </a:rPr>
              <a:t> Access Control Lists;</a:t>
            </a:r>
            <a:br>
              <a:rPr lang="fr-FR" sz="1800" dirty="0">
                <a:latin typeface="Comic Sans MS" panose="030F0702030302020204" pitchFamily="66" charset="0"/>
                <a:ea typeface="Calibri" panose="020F0502020204030204" pitchFamily="34" charset="0"/>
                <a:cs typeface="Times New Roman" panose="02020603050405020304" pitchFamily="18" charset="0"/>
                <a:sym typeface="Wingdings" panose="05000000000000000000" pitchFamily="2" charset="2"/>
              </a:rPr>
            </a:br>
            <a:r>
              <a:rPr lang="fr-FR" sz="1800" dirty="0">
                <a:latin typeface="Comic Sans MS" panose="030F0702030302020204" pitchFamily="66" charset="0"/>
                <a:ea typeface="Calibri" panose="020F0502020204030204" pitchFamily="34" charset="0"/>
                <a:cs typeface="Times New Roman" panose="02020603050405020304" pitchFamily="18" charset="0"/>
                <a:sym typeface="Wingdings" panose="05000000000000000000" pitchFamily="2" charset="2"/>
              </a:rPr>
              <a:t> Dynamic Access Lists; </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sym typeface="Wingdings" panose="05000000000000000000" pitchFamily="2" charset="2"/>
              </a:rPr>
              <a:t> Unicast Reverse path Forwarding.</a:t>
            </a: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50C9F08E-8F29-4382-A62F-9120E49B4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spTree>
    <p:extLst>
      <p:ext uri="{BB962C8B-B14F-4D97-AF65-F5344CB8AC3E}">
        <p14:creationId xmlns:p14="http://schemas.microsoft.com/office/powerpoint/2010/main" val="1402689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0D65A4-A02E-455F-B221-274BB2A940DA}"/>
              </a:ext>
            </a:extLst>
          </p:cNvPr>
          <p:cNvSpPr>
            <a:spLocks noGrp="1"/>
          </p:cNvSpPr>
          <p:nvPr>
            <p:ph type="title"/>
          </p:nvPr>
        </p:nvSpPr>
        <p:spPr>
          <a:xfrm>
            <a:off x="418338" y="926766"/>
            <a:ext cx="10515600" cy="4971114"/>
          </a:xfrm>
        </p:spPr>
        <p:txBody>
          <a:bodyPr>
            <a:noAutofit/>
          </a:bodyPr>
          <a:lstStyle/>
          <a:p>
            <a:pPr marL="285750" indent="-285750">
              <a:lnSpc>
                <a:spcPct val="107000"/>
              </a:lnSpc>
              <a:spcBef>
                <a:spcPts val="0"/>
              </a:spcBef>
              <a:spcAft>
                <a:spcPts val="800"/>
              </a:spcAft>
              <a:buFont typeface="Wingdings" panose="05000000000000000000" pitchFamily="2" charset="2"/>
              <a:buChar char="v"/>
            </a:pPr>
            <a:r>
              <a:rPr lang="fr-FR" sz="1800" b="1" dirty="0">
                <a:latin typeface="Comic Sans MS" panose="030F0702030302020204" pitchFamily="66" charset="0"/>
                <a:ea typeface="Calibri" panose="020F0502020204030204" pitchFamily="34" charset="0"/>
                <a:cs typeface="Segoe UI" panose="020B0502040204020203" pitchFamily="34" charset="0"/>
              </a:rPr>
              <a:t>Access Control Lists</a:t>
            </a:r>
            <a:br>
              <a:rPr lang="fr-FR" sz="1800" b="1" dirty="0">
                <a:effectLst/>
                <a:latin typeface="Comic Sans MS" panose="030F0702030302020204" pitchFamily="66" charset="0"/>
                <a:ea typeface="Calibri" panose="020F0502020204030204" pitchFamily="34" charset="0"/>
                <a:cs typeface="Segoe UI" panose="020B0502040204020203" pitchFamily="34" charset="0"/>
              </a:rPr>
            </a:br>
            <a:br>
              <a:rPr lang="fr-FR" sz="1800" b="1" dirty="0">
                <a:effectLst/>
                <a:latin typeface="Comic Sans MS" panose="030F0702030302020204" pitchFamily="66" charset="0"/>
                <a:ea typeface="Calibri" panose="020F0502020204030204" pitchFamily="34" charset="0"/>
                <a:cs typeface="Segoe UI" panose="020B0502040204020203" pitchFamily="34" charset="0"/>
              </a:rPr>
            </a:br>
            <a:r>
              <a:rPr lang="fr-FR" sz="1800" b="1" dirty="0">
                <a:effectLst/>
                <a:latin typeface="Comic Sans MS" panose="030F0702030302020204" pitchFamily="66" charset="0"/>
                <a:ea typeface="Calibri" panose="020F0502020204030204" pitchFamily="34" charset="0"/>
                <a:cs typeface="Segoe UI" panose="020B0502040204020203" pitchFamily="34" charset="0"/>
              </a:rPr>
              <a:t>les ACLs </a:t>
            </a:r>
            <a:r>
              <a:rPr lang="fr-FR" sz="1800" dirty="0">
                <a:effectLst/>
                <a:latin typeface="Comic Sans MS" panose="030F0702030302020204" pitchFamily="66" charset="0"/>
                <a:ea typeface="Calibri" panose="020F0502020204030204" pitchFamily="34" charset="0"/>
                <a:cs typeface="Times New Roman" panose="02020603050405020304" pitchFamily="18" charset="0"/>
              </a:rPr>
              <a:t>Sont utilisés pour filtrer le trafic réseau en contrôlant si les paquets acheminés sont acheminés ou bloqués aux interfaces du router. </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Les ACL sont configurées pour permettre des plages d’adresses spécifiques et refuser toutes les autres. </a:t>
            </a:r>
            <a:b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Les ACL sont couramment déployés dans les interfaces qui pointent vers le reseau externe du Provider ou du client. </a:t>
            </a:r>
            <a:b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rPr>
              <a:t>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50C9F08E-8F29-4382-A62F-9120E49B4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pic>
        <p:nvPicPr>
          <p:cNvPr id="3" name="Image 2">
            <a:extLst>
              <a:ext uri="{FF2B5EF4-FFF2-40B4-BE49-F238E27FC236}">
                <a16:creationId xmlns:a16="http://schemas.microsoft.com/office/drawing/2014/main" id="{0E2B7758-FE19-4B35-91E1-E70AFF52E9FE}"/>
              </a:ext>
            </a:extLst>
          </p:cNvPr>
          <p:cNvPicPr>
            <a:picLocks noChangeAspect="1"/>
          </p:cNvPicPr>
          <p:nvPr/>
        </p:nvPicPr>
        <p:blipFill>
          <a:blip r:embed="rId3"/>
          <a:stretch>
            <a:fillRect/>
          </a:stretch>
        </p:blipFill>
        <p:spPr>
          <a:xfrm>
            <a:off x="2853690" y="3993414"/>
            <a:ext cx="5638800" cy="2066925"/>
          </a:xfrm>
          <a:prstGeom prst="rect">
            <a:avLst/>
          </a:prstGeom>
        </p:spPr>
      </p:pic>
    </p:spTree>
    <p:extLst>
      <p:ext uri="{BB962C8B-B14F-4D97-AF65-F5344CB8AC3E}">
        <p14:creationId xmlns:p14="http://schemas.microsoft.com/office/powerpoint/2010/main" val="3844219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0D65A4-A02E-455F-B221-274BB2A940DA}"/>
              </a:ext>
            </a:extLst>
          </p:cNvPr>
          <p:cNvSpPr>
            <a:spLocks noGrp="1"/>
          </p:cNvSpPr>
          <p:nvPr>
            <p:ph type="title"/>
          </p:nvPr>
        </p:nvSpPr>
        <p:spPr>
          <a:xfrm>
            <a:off x="415290" y="734895"/>
            <a:ext cx="10515600" cy="4971114"/>
          </a:xfrm>
        </p:spPr>
        <p:txBody>
          <a:bodyPr>
            <a:noAutofit/>
          </a:bodyPr>
          <a:lstStyle/>
          <a:p>
            <a:pPr marL="285750" indent="-285750">
              <a:lnSpc>
                <a:spcPct val="107000"/>
              </a:lnSpc>
              <a:spcBef>
                <a:spcPts val="0"/>
              </a:spcBef>
              <a:spcAft>
                <a:spcPts val="800"/>
              </a:spcAft>
              <a:buFont typeface="Wingdings" panose="05000000000000000000" pitchFamily="2" charset="2"/>
              <a:buChar char="v"/>
            </a:pPr>
            <a:r>
              <a:rPr lang="fr-FR" sz="1800" b="1" dirty="0" err="1">
                <a:latin typeface="Comic Sans MS" panose="030F0702030302020204" pitchFamily="66" charset="0"/>
                <a:ea typeface="Calibri" panose="020F0502020204030204" pitchFamily="34" charset="0"/>
                <a:cs typeface="Segoe UI" panose="020B0502040204020203" pitchFamily="34" charset="0"/>
              </a:rPr>
              <a:t>uRPF</a:t>
            </a:r>
            <a:br>
              <a:rPr lang="fr-FR" sz="1800" b="1" dirty="0">
                <a:effectLst/>
                <a:latin typeface="Comic Sans MS" panose="030F0702030302020204" pitchFamily="66" charset="0"/>
                <a:ea typeface="Calibri" panose="020F0502020204030204" pitchFamily="34" charset="0"/>
                <a:cs typeface="Segoe UI" panose="020B0502040204020203" pitchFamily="34" charset="0"/>
              </a:rPr>
            </a:br>
            <a:br>
              <a:rPr lang="fr-FR" sz="1800" b="1" dirty="0">
                <a:effectLst/>
                <a:latin typeface="Comic Sans MS" panose="030F0702030302020204" pitchFamily="66" charset="0"/>
                <a:ea typeface="Calibri" panose="020F0502020204030204" pitchFamily="34" charset="0"/>
                <a:cs typeface="Segoe UI" panose="020B0502040204020203" pitchFamily="34"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rPr>
              <a:t> </a:t>
            </a:r>
            <a:r>
              <a:rPr lang="fr-FR" sz="1800" b="1" dirty="0" err="1">
                <a:effectLst/>
                <a:latin typeface="Comic Sans MS" panose="030F0702030302020204" pitchFamily="66" charset="0"/>
                <a:ea typeface="Calibri" panose="020F0502020204030204" pitchFamily="34" charset="0"/>
                <a:cs typeface="Times New Roman" panose="02020603050405020304" pitchFamily="18" charset="0"/>
              </a:rPr>
              <a:t>uRPF</a:t>
            </a:r>
            <a:r>
              <a:rPr lang="fr-FR" sz="1800" b="1" dirty="0">
                <a:effectLst/>
                <a:latin typeface="Comic Sans MS" panose="030F0702030302020204" pitchFamily="66" charset="0"/>
                <a:ea typeface="Calibri" panose="020F0502020204030204" pitchFamily="34" charset="0"/>
                <a:cs typeface="Times New Roman" panose="02020603050405020304" pitchFamily="18" charset="0"/>
              </a:rPr>
              <a:t> </a:t>
            </a:r>
            <a:r>
              <a:rPr lang="fr-FR" sz="1800" dirty="0">
                <a:effectLst/>
                <a:latin typeface="Comic Sans MS" panose="030F0702030302020204" pitchFamily="66" charset="0"/>
                <a:ea typeface="Calibri" panose="020F0502020204030204" pitchFamily="34" charset="0"/>
                <a:cs typeface="Times New Roman" panose="02020603050405020304" pitchFamily="18" charset="0"/>
              </a:rPr>
              <a:t>tel que défini dans la RFC 3704 est une évolution du concept selon lequel le trafic provenant de réseaux non valides connus ne devrait pas être accepté sur des interfaces dont ils n’auraient jamais dû provenir. </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rPr>
              <a:t>Il existe quatre modes pour uRPF :</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sym typeface="Wingdings" panose="05000000000000000000" pitchFamily="2" charset="2"/>
              </a:rPr>
              <a:t> </a:t>
            </a:r>
            <a:r>
              <a:rPr lang="fr-FR" sz="1800" dirty="0">
                <a:effectLst/>
                <a:latin typeface="Comic Sans MS" panose="030F0702030302020204" pitchFamily="66" charset="0"/>
                <a:ea typeface="Calibri" panose="020F0502020204030204" pitchFamily="34" charset="0"/>
                <a:cs typeface="Times New Roman" panose="02020603050405020304" pitchFamily="18" charset="0"/>
              </a:rPr>
              <a:t> Loose Mode;</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sym typeface="Wingdings" panose="05000000000000000000" pitchFamily="2" charset="2"/>
              </a:rPr>
              <a:t> </a:t>
            </a:r>
            <a:r>
              <a:rPr lang="fr-FR" sz="1800" dirty="0">
                <a:effectLst/>
                <a:latin typeface="Comic Sans MS" panose="030F0702030302020204" pitchFamily="66" charset="0"/>
                <a:ea typeface="Calibri" panose="020F0502020204030204" pitchFamily="34" charset="0"/>
                <a:cs typeface="Times New Roman" panose="02020603050405020304" pitchFamily="18" charset="0"/>
              </a:rPr>
              <a:t>Feasible Path;</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sym typeface="Wingdings" panose="05000000000000000000" pitchFamily="2" charset="2"/>
              </a:rPr>
              <a:t> </a:t>
            </a:r>
            <a:r>
              <a:rPr lang="fr-FR" sz="1800" dirty="0">
                <a:effectLst/>
                <a:latin typeface="Comic Sans MS" panose="030F0702030302020204" pitchFamily="66" charset="0"/>
                <a:ea typeface="Calibri" panose="020F0502020204030204" pitchFamily="34" charset="0"/>
                <a:cs typeface="Times New Roman" panose="02020603050405020304" pitchFamily="18" charset="0"/>
              </a:rPr>
              <a:t>VRF Mode;</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sym typeface="Wingdings" panose="05000000000000000000" pitchFamily="2" charset="2"/>
              </a:rPr>
              <a:t> </a:t>
            </a:r>
            <a:r>
              <a:rPr lang="fr-FR" sz="1800" dirty="0">
                <a:effectLst/>
                <a:latin typeface="Comic Sans MS" panose="030F0702030302020204" pitchFamily="66" charset="0"/>
                <a:ea typeface="Calibri" panose="020F0502020204030204" pitchFamily="34" charset="0"/>
                <a:cs typeface="Times New Roman" panose="02020603050405020304" pitchFamily="18" charset="0"/>
              </a:rPr>
              <a:t>Strict Mode.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Pour les clients single-Home stub, il est recommandé que le mode strict uRPF puisse être mis en œuvre. Pour les clients Multi-home stub. Il est préférable d’utiliser le Feasible Mode.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b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rPr>
              <a:t>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50C9F08E-8F29-4382-A62F-9120E49B4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spTree>
    <p:extLst>
      <p:ext uri="{BB962C8B-B14F-4D97-AF65-F5344CB8AC3E}">
        <p14:creationId xmlns:p14="http://schemas.microsoft.com/office/powerpoint/2010/main" val="1969068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0D65A4-A02E-455F-B221-274BB2A940DA}"/>
              </a:ext>
            </a:extLst>
          </p:cNvPr>
          <p:cNvSpPr>
            <a:spLocks noGrp="1"/>
          </p:cNvSpPr>
          <p:nvPr>
            <p:ph type="title"/>
          </p:nvPr>
        </p:nvSpPr>
        <p:spPr>
          <a:xfrm>
            <a:off x="415290" y="734895"/>
            <a:ext cx="10515600" cy="4971114"/>
          </a:xfrm>
        </p:spPr>
        <p:txBody>
          <a:bodyPr>
            <a:noAutofit/>
          </a:bodyPr>
          <a:lstStyle/>
          <a:p>
            <a:pPr>
              <a:lnSpc>
                <a:spcPct val="107000"/>
              </a:lnSpc>
              <a:spcBef>
                <a:spcPts val="0"/>
              </a:spcBef>
              <a:spcAft>
                <a:spcPts val="800"/>
              </a:spcAft>
            </a:pPr>
            <a:b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rPr>
              <a:t>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50C9F08E-8F29-4382-A62F-9120E49B4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pic>
        <p:nvPicPr>
          <p:cNvPr id="3" name="Image 2">
            <a:extLst>
              <a:ext uri="{FF2B5EF4-FFF2-40B4-BE49-F238E27FC236}">
                <a16:creationId xmlns:a16="http://schemas.microsoft.com/office/drawing/2014/main" id="{18CDC735-F752-444F-B4D0-81D3A98E5FEA}"/>
              </a:ext>
            </a:extLst>
          </p:cNvPr>
          <p:cNvPicPr>
            <a:picLocks noChangeAspect="1"/>
          </p:cNvPicPr>
          <p:nvPr/>
        </p:nvPicPr>
        <p:blipFill>
          <a:blip r:embed="rId3"/>
          <a:stretch>
            <a:fillRect/>
          </a:stretch>
        </p:blipFill>
        <p:spPr>
          <a:xfrm>
            <a:off x="2004078" y="685630"/>
            <a:ext cx="5819775" cy="2105025"/>
          </a:xfrm>
          <a:prstGeom prst="rect">
            <a:avLst/>
          </a:prstGeom>
        </p:spPr>
      </p:pic>
      <p:pic>
        <p:nvPicPr>
          <p:cNvPr id="4" name="Image 3">
            <a:extLst>
              <a:ext uri="{FF2B5EF4-FFF2-40B4-BE49-F238E27FC236}">
                <a16:creationId xmlns:a16="http://schemas.microsoft.com/office/drawing/2014/main" id="{4B6FE2A6-7BAD-4D75-B14D-DDC4F669986D}"/>
              </a:ext>
            </a:extLst>
          </p:cNvPr>
          <p:cNvPicPr>
            <a:picLocks noChangeAspect="1"/>
          </p:cNvPicPr>
          <p:nvPr/>
        </p:nvPicPr>
        <p:blipFill>
          <a:blip r:embed="rId4"/>
          <a:stretch>
            <a:fillRect/>
          </a:stretch>
        </p:blipFill>
        <p:spPr>
          <a:xfrm>
            <a:off x="2117900" y="3704106"/>
            <a:ext cx="5772150" cy="2219325"/>
          </a:xfrm>
          <a:prstGeom prst="rect">
            <a:avLst/>
          </a:prstGeom>
        </p:spPr>
      </p:pic>
      <p:sp>
        <p:nvSpPr>
          <p:cNvPr id="6" name="ZoneTexte 5">
            <a:extLst>
              <a:ext uri="{FF2B5EF4-FFF2-40B4-BE49-F238E27FC236}">
                <a16:creationId xmlns:a16="http://schemas.microsoft.com/office/drawing/2014/main" id="{C3134D4F-E057-4B15-B22E-4E4BD0B57C88}"/>
              </a:ext>
            </a:extLst>
          </p:cNvPr>
          <p:cNvSpPr txBox="1"/>
          <p:nvPr/>
        </p:nvSpPr>
        <p:spPr>
          <a:xfrm>
            <a:off x="1380227" y="3008077"/>
            <a:ext cx="7247497" cy="369332"/>
          </a:xfrm>
          <a:prstGeom prst="rect">
            <a:avLst/>
          </a:prstGeom>
          <a:noFill/>
        </p:spPr>
        <p:txBody>
          <a:bodyPr wrap="none" rtlCol="0">
            <a:spAutoFit/>
          </a:bodyPr>
          <a:lstStyle/>
          <a:p>
            <a:r>
              <a:rPr lang="fr-FR" dirty="0">
                <a:latin typeface="Comic Sans MS" panose="030F0702030302020204" pitchFamily="66" charset="0"/>
              </a:rPr>
              <a:t>Exemple d’implémentation d’un ACL sur un équipement MIKROTIK</a:t>
            </a:r>
          </a:p>
        </p:txBody>
      </p:sp>
    </p:spTree>
    <p:extLst>
      <p:ext uri="{BB962C8B-B14F-4D97-AF65-F5344CB8AC3E}">
        <p14:creationId xmlns:p14="http://schemas.microsoft.com/office/powerpoint/2010/main" val="67770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0D65A4-A02E-455F-B221-274BB2A940DA}"/>
              </a:ext>
            </a:extLst>
          </p:cNvPr>
          <p:cNvSpPr>
            <a:spLocks noGrp="1"/>
          </p:cNvSpPr>
          <p:nvPr>
            <p:ph type="title"/>
          </p:nvPr>
        </p:nvSpPr>
        <p:spPr>
          <a:xfrm>
            <a:off x="415290" y="734895"/>
            <a:ext cx="10515600" cy="4971114"/>
          </a:xfrm>
        </p:spPr>
        <p:txBody>
          <a:bodyPr>
            <a:noAutofit/>
          </a:bodyPr>
          <a:lstStyle/>
          <a:p>
            <a:pPr>
              <a:lnSpc>
                <a:spcPct val="107000"/>
              </a:lnSpc>
              <a:spcBef>
                <a:spcPts val="0"/>
              </a:spcBef>
              <a:spcAft>
                <a:spcPts val="800"/>
              </a:spcAft>
            </a:pPr>
            <a:b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omic Sans MS" panose="030F0702030302020204" pitchFamily="66" charset="0"/>
                <a:ea typeface="Calibri" panose="020F0502020204030204" pitchFamily="34" charset="0"/>
                <a:cs typeface="Times New Roman" panose="02020603050405020304" pitchFamily="18" charset="0"/>
              </a:rPr>
              <a:t>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50C9F08E-8F29-4382-A62F-9120E49B4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sp>
        <p:nvSpPr>
          <p:cNvPr id="6" name="ZoneTexte 5">
            <a:extLst>
              <a:ext uri="{FF2B5EF4-FFF2-40B4-BE49-F238E27FC236}">
                <a16:creationId xmlns:a16="http://schemas.microsoft.com/office/drawing/2014/main" id="{C3134D4F-E057-4B15-B22E-4E4BD0B57C88}"/>
              </a:ext>
            </a:extLst>
          </p:cNvPr>
          <p:cNvSpPr txBox="1"/>
          <p:nvPr/>
        </p:nvSpPr>
        <p:spPr>
          <a:xfrm>
            <a:off x="1380226" y="1532960"/>
            <a:ext cx="6700873" cy="369332"/>
          </a:xfrm>
          <a:prstGeom prst="rect">
            <a:avLst/>
          </a:prstGeom>
          <a:noFill/>
        </p:spPr>
        <p:txBody>
          <a:bodyPr wrap="none" rtlCol="0">
            <a:spAutoFit/>
          </a:bodyPr>
          <a:lstStyle/>
          <a:p>
            <a:r>
              <a:rPr lang="fr-FR" dirty="0">
                <a:latin typeface="Comic Sans MS" panose="030F0702030302020204" pitchFamily="66" charset="0"/>
              </a:rPr>
              <a:t>Exemple d’application de uRPF sur un équipement MIKROTIK</a:t>
            </a:r>
          </a:p>
        </p:txBody>
      </p:sp>
      <p:pic>
        <p:nvPicPr>
          <p:cNvPr id="7" name="Image 6">
            <a:extLst>
              <a:ext uri="{FF2B5EF4-FFF2-40B4-BE49-F238E27FC236}">
                <a16:creationId xmlns:a16="http://schemas.microsoft.com/office/drawing/2014/main" id="{5485D991-1792-43E0-8C2A-4136FFCA9F50}"/>
              </a:ext>
            </a:extLst>
          </p:cNvPr>
          <p:cNvPicPr>
            <a:picLocks noChangeAspect="1"/>
          </p:cNvPicPr>
          <p:nvPr/>
        </p:nvPicPr>
        <p:blipFill>
          <a:blip r:embed="rId3"/>
          <a:stretch>
            <a:fillRect/>
          </a:stretch>
        </p:blipFill>
        <p:spPr>
          <a:xfrm>
            <a:off x="2155999" y="2332187"/>
            <a:ext cx="5695950" cy="2038350"/>
          </a:xfrm>
          <a:prstGeom prst="rect">
            <a:avLst/>
          </a:prstGeom>
        </p:spPr>
      </p:pic>
    </p:spTree>
    <p:extLst>
      <p:ext uri="{BB962C8B-B14F-4D97-AF65-F5344CB8AC3E}">
        <p14:creationId xmlns:p14="http://schemas.microsoft.com/office/powerpoint/2010/main" val="3708084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3AF1932-40EE-4DB8-9666-CDDB9432A8BC}"/>
              </a:ext>
            </a:extLst>
          </p:cNvPr>
          <p:cNvSpPr txBox="1"/>
          <p:nvPr/>
        </p:nvSpPr>
        <p:spPr>
          <a:xfrm>
            <a:off x="613049" y="2950589"/>
            <a:ext cx="11420114" cy="2031325"/>
          </a:xfrm>
          <a:prstGeom prst="rect">
            <a:avLst/>
          </a:prstGeom>
          <a:noFill/>
        </p:spPr>
        <p:txBody>
          <a:bodyPr wrap="none" rtlCol="0">
            <a:spAutoFit/>
          </a:bodyPr>
          <a:lstStyle/>
          <a:p>
            <a:r>
              <a:rPr lang="fr-FR" sz="1800" dirty="0">
                <a:effectLst/>
                <a:latin typeface="Comic Sans MS" panose="030F0702030302020204" pitchFamily="66" charset="0"/>
                <a:ea typeface="Calibri" panose="020F0502020204030204" pitchFamily="34" charset="0"/>
                <a:cs typeface="Segoe UI" panose="020B0502040204020203" pitchFamily="34" charset="0"/>
              </a:rPr>
              <a:t>Il existe des outils conçus pour fonctionner avec les politiques des RIRs. </a:t>
            </a:r>
          </a:p>
          <a:p>
            <a:r>
              <a:rPr lang="fr-FR" sz="1800" dirty="0">
                <a:effectLst/>
                <a:latin typeface="Comic Sans MS" panose="030F0702030302020204" pitchFamily="66" charset="0"/>
                <a:ea typeface="Calibri" panose="020F0502020204030204" pitchFamily="34" charset="0"/>
                <a:cs typeface="Segoe UI" panose="020B0502040204020203" pitchFamily="34" charset="0"/>
              </a:rPr>
              <a:t>Ils peuvent automatiquement construire le filtre d’entrée et </a:t>
            </a:r>
          </a:p>
          <a:p>
            <a:r>
              <a:rPr lang="fr-FR" sz="1800" dirty="0">
                <a:effectLst/>
                <a:latin typeface="Comic Sans MS" panose="030F0702030302020204" pitchFamily="66" charset="0"/>
                <a:ea typeface="Calibri" panose="020F0502020204030204" pitchFamily="34" charset="0"/>
                <a:cs typeface="Segoe UI" panose="020B0502040204020203" pitchFamily="34" charset="0"/>
              </a:rPr>
              <a:t>de sortie nécessaire en analysant l’objet aut-num qui documente la politique de routage.</a:t>
            </a:r>
          </a:p>
          <a:p>
            <a:endParaRPr lang="fr-FR" dirty="0">
              <a:latin typeface="Comic Sans MS" panose="030F0702030302020204" pitchFamily="66" charset="0"/>
              <a:ea typeface="Calibri" panose="020F0502020204030204" pitchFamily="34" charset="0"/>
              <a:cs typeface="Segoe UI" panose="020B0502040204020203" pitchFamily="34" charset="0"/>
            </a:endParaRPr>
          </a:p>
          <a:p>
            <a:r>
              <a:rPr lang="fr-FR" sz="1800" dirty="0">
                <a:effectLst/>
                <a:latin typeface="Comic Sans MS" panose="030F0702030302020204" pitchFamily="66" charset="0"/>
                <a:ea typeface="Calibri" panose="020F0502020204030204" pitchFamily="34" charset="0"/>
                <a:cs typeface="Segoe UI" panose="020B0502040204020203" pitchFamily="34" charset="0"/>
              </a:rPr>
              <a:t>Nous citerons des outils très puissants permettant la bonne configuration et d’automatiser les tâches </a:t>
            </a:r>
          </a:p>
          <a:p>
            <a:r>
              <a:rPr lang="fr-FR" dirty="0">
                <a:latin typeface="Comic Sans MS" panose="030F0702030302020204" pitchFamily="66" charset="0"/>
                <a:ea typeface="Calibri" panose="020F0502020204030204" pitchFamily="34" charset="0"/>
                <a:cs typeface="Segoe UI" panose="020B0502040204020203" pitchFamily="34" charset="0"/>
              </a:rPr>
              <a:t>Des configurations.</a:t>
            </a: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a:p>
            <a:endParaRPr lang="fr-FR" dirty="0">
              <a:latin typeface="Comic Sans MS" panose="030F0702030302020204" pitchFamily="66" charset="0"/>
            </a:endParaRPr>
          </a:p>
        </p:txBody>
      </p:sp>
      <p:pic>
        <p:nvPicPr>
          <p:cNvPr id="5" name="Image 4">
            <a:extLst>
              <a:ext uri="{FF2B5EF4-FFF2-40B4-BE49-F238E27FC236}">
                <a16:creationId xmlns:a16="http://schemas.microsoft.com/office/drawing/2014/main" id="{5354E746-F577-4064-B599-CFA94B8788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499" y="5744109"/>
            <a:ext cx="985100" cy="985100"/>
          </a:xfrm>
          <a:prstGeom prst="rect">
            <a:avLst/>
          </a:prstGeom>
        </p:spPr>
      </p:pic>
      <p:sp>
        <p:nvSpPr>
          <p:cNvPr id="4" name="ZoneTexte 3">
            <a:extLst>
              <a:ext uri="{FF2B5EF4-FFF2-40B4-BE49-F238E27FC236}">
                <a16:creationId xmlns:a16="http://schemas.microsoft.com/office/drawing/2014/main" id="{31A84F5C-5357-48CC-B32B-FD1801790E29}"/>
              </a:ext>
            </a:extLst>
          </p:cNvPr>
          <p:cNvSpPr txBox="1"/>
          <p:nvPr/>
        </p:nvSpPr>
        <p:spPr>
          <a:xfrm>
            <a:off x="3308057" y="1019666"/>
            <a:ext cx="2978701" cy="1200329"/>
          </a:xfrm>
          <a:prstGeom prst="rect">
            <a:avLst/>
          </a:prstGeom>
          <a:noFill/>
        </p:spPr>
        <p:txBody>
          <a:bodyPr wrap="none" rtlCol="0">
            <a:spAutoFit/>
          </a:bodyPr>
          <a:lstStyle/>
          <a:p>
            <a:pPr algn="ctr"/>
            <a:r>
              <a:rPr lang="fr-FR" sz="3600" dirty="0">
                <a:effectLst/>
                <a:latin typeface="Montserrat" panose="02000505000000020004" pitchFamily="2" charset="0"/>
                <a:ea typeface="Calibri" panose="020F0502020204030204" pitchFamily="34" charset="0"/>
                <a:cs typeface="Segoe UI" panose="020B0502040204020203" pitchFamily="34" charset="0"/>
              </a:rPr>
              <a:t>4. Les Outils</a:t>
            </a:r>
            <a:endParaRPr lang="fr-FR" sz="3600" dirty="0">
              <a:effectLst/>
              <a:latin typeface="Montserrat" panose="02000505000000020004" pitchFamily="2" charset="0"/>
              <a:ea typeface="Calibri" panose="020F0502020204030204" pitchFamily="34" charset="0"/>
              <a:cs typeface="Times New Roman" panose="02020603050405020304" pitchFamily="18" charset="0"/>
            </a:endParaRPr>
          </a:p>
          <a:p>
            <a:pPr algn="ctr"/>
            <a:endParaRPr lang="fr-FR" sz="3600" dirty="0">
              <a:latin typeface="Montserrat" panose="02000505000000020004" pitchFamily="2" charset="0"/>
            </a:endParaRPr>
          </a:p>
        </p:txBody>
      </p:sp>
    </p:spTree>
    <p:extLst>
      <p:ext uri="{BB962C8B-B14F-4D97-AF65-F5344CB8AC3E}">
        <p14:creationId xmlns:p14="http://schemas.microsoft.com/office/powerpoint/2010/main" val="2910984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3AF1932-40EE-4DB8-9666-CDDB9432A8BC}"/>
              </a:ext>
            </a:extLst>
          </p:cNvPr>
          <p:cNvSpPr txBox="1"/>
          <p:nvPr/>
        </p:nvSpPr>
        <p:spPr>
          <a:xfrm>
            <a:off x="204803" y="696954"/>
            <a:ext cx="11782393" cy="6161046"/>
          </a:xfrm>
          <a:prstGeom prst="rect">
            <a:avLst/>
          </a:prstGeom>
          <a:noFill/>
        </p:spPr>
        <p:txBody>
          <a:bodyPr wrap="none" rtlCol="0">
            <a:spAutoFit/>
          </a:bodyPr>
          <a:lstStyle/>
          <a:p>
            <a:pPr marL="342900" marR="0" lvl="0" indent="-342900" algn="just">
              <a:lnSpc>
                <a:spcPct val="107000"/>
              </a:lnSpc>
              <a:spcBef>
                <a:spcPts val="0"/>
              </a:spcBef>
              <a:spcAft>
                <a:spcPts val="0"/>
              </a:spcAft>
              <a:buFont typeface="Wingdings" panose="05000000000000000000" pitchFamily="2" charset="2"/>
              <a:buChar char=""/>
            </a:pPr>
            <a:r>
              <a:rPr lang="fr-FR" sz="1800" b="1" dirty="0">
                <a:effectLst/>
                <a:latin typeface="Comic Sans MS" panose="030F0702030302020204" pitchFamily="66" charset="0"/>
                <a:ea typeface="Times New Roman" panose="02020603050405020304" pitchFamily="18" charset="0"/>
                <a:cs typeface="Segoe UI" panose="020B0502040204020203" pitchFamily="34" charset="0"/>
              </a:rPr>
              <a:t>IRRToolset : IRRToolset</a:t>
            </a:r>
            <a:r>
              <a:rPr lang="fr-FR" sz="1800" dirty="0">
                <a:effectLst/>
                <a:latin typeface="Comic Sans MS" panose="030F0702030302020204" pitchFamily="66" charset="0"/>
                <a:ea typeface="Times New Roman" panose="02020603050405020304" pitchFamily="18" charset="0"/>
                <a:cs typeface="Segoe UI" panose="020B0502040204020203" pitchFamily="34" charset="0"/>
              </a:rPr>
              <a:t> est une boîte à outils puissante, mais complexe, </a:t>
            </a:r>
          </a:p>
          <a:p>
            <a:pPr marR="0" lvl="0" algn="just">
              <a:lnSpc>
                <a:spcPct val="107000"/>
              </a:lnSpc>
              <a:spcBef>
                <a:spcPts val="0"/>
              </a:spcBef>
              <a:spcAft>
                <a:spcPts val="0"/>
              </a:spcAft>
            </a:pPr>
            <a:r>
              <a:rPr lang="fr-FR" sz="1800" dirty="0">
                <a:effectLst/>
                <a:latin typeface="Comic Sans MS" panose="030F0702030302020204" pitchFamily="66" charset="0"/>
                <a:ea typeface="Times New Roman" panose="02020603050405020304" pitchFamily="18" charset="0"/>
                <a:cs typeface="Segoe UI" panose="020B0502040204020203" pitchFamily="34" charset="0"/>
              </a:rPr>
              <a:t>qui fournit aux opérateurs de réseau une gamme d’outils pour la configuration automatisée des routeurs, </a:t>
            </a:r>
          </a:p>
          <a:p>
            <a:pPr marR="0" lvl="0" algn="just">
              <a:lnSpc>
                <a:spcPct val="107000"/>
              </a:lnSpc>
              <a:spcBef>
                <a:spcPts val="0"/>
              </a:spcBef>
              <a:spcAft>
                <a:spcPts val="0"/>
              </a:spcAft>
            </a:pPr>
            <a:r>
              <a:rPr lang="fr-FR" sz="1800" dirty="0">
                <a:effectLst/>
                <a:latin typeface="Comic Sans MS" panose="030F0702030302020204" pitchFamily="66" charset="0"/>
                <a:ea typeface="Times New Roman" panose="02020603050405020304" pitchFamily="18" charset="0"/>
                <a:cs typeface="Segoe UI" panose="020B0502040204020203" pitchFamily="34" charset="0"/>
              </a:rPr>
              <a:t>l’analyse des politiques de routage et la maintenance continue.</a:t>
            </a:r>
            <a:endParaRPr lang="fr-FR" dirty="0">
              <a:latin typeface="Comic Sans MS" panose="030F0702030302020204" pitchFamily="66" charset="0"/>
              <a:ea typeface="Times New Roman" panose="02020603050405020304" pitchFamily="18" charset="0"/>
              <a:cs typeface="Segoe UI" panose="020B0502040204020203" pitchFamily="34" charset="0"/>
            </a:endParaRPr>
          </a:p>
          <a:p>
            <a:pPr marR="0" lvl="0" algn="just">
              <a:lnSpc>
                <a:spcPct val="107000"/>
              </a:lnSpc>
              <a:spcBef>
                <a:spcPts val="0"/>
              </a:spcBef>
              <a:spcAft>
                <a:spcPts val="0"/>
              </a:spcAft>
            </a:pPr>
            <a:r>
              <a:rPr lang="fr-FR" sz="1800" dirty="0">
                <a:effectLst/>
                <a:latin typeface="Comic Sans MS" panose="030F0702030302020204" pitchFamily="66" charset="0"/>
                <a:ea typeface="Calibri" panose="020F0502020204030204" pitchFamily="34" charset="0"/>
                <a:cs typeface="Segoe UI" panose="020B0502040204020203" pitchFamily="34" charset="0"/>
              </a:rPr>
              <a:t>Le lien : </a:t>
            </a:r>
            <a:r>
              <a:rPr lang="fr-FR" sz="1800" u="sng" dirty="0">
                <a:solidFill>
                  <a:srgbClr val="0563C1"/>
                </a:solidFill>
                <a:effectLst/>
                <a:latin typeface="Comic Sans MS" panose="030F0702030302020204" pitchFamily="66" charset="0"/>
                <a:ea typeface="Calibri" panose="020F0502020204030204" pitchFamily="34" charset="0"/>
                <a:cs typeface="Times New Roman" panose="02020603050405020304" pitchFamily="18" charset="0"/>
                <a:hlinkClick r:id="rId2"/>
              </a:rPr>
              <a:t>https://github.com/irrtoolset/irrtoolset</a:t>
            </a:r>
            <a:r>
              <a:rPr lang="fr-FR" sz="1800" dirty="0">
                <a:effectLst/>
                <a:latin typeface="Comic Sans MS" panose="030F0702030302020204" pitchFamily="66" charset="0"/>
                <a:ea typeface="Calibri" panose="020F0502020204030204" pitchFamily="34" charset="0"/>
                <a:cs typeface="Segoe UI" panose="020B0502040204020203" pitchFamily="34" charset="0"/>
              </a:rPr>
              <a:t> </a:t>
            </a:r>
          </a:p>
          <a:p>
            <a:pPr marR="0" lvl="0" algn="just">
              <a:lnSpc>
                <a:spcPct val="107000"/>
              </a:lnSpc>
              <a:spcBef>
                <a:spcPts val="0"/>
              </a:spcBef>
              <a:spcAft>
                <a:spcPts val="0"/>
              </a:spcAft>
            </a:pPr>
            <a:endParaRPr lang="fr-FR" sz="1800" dirty="0">
              <a:effectLst/>
              <a:latin typeface="Comic Sans MS" panose="030F0702030302020204" pitchFamily="66" charset="0"/>
              <a:ea typeface="Calibri" panose="020F0502020204030204" pitchFamily="34" charset="0"/>
              <a:cs typeface="Segoe UI" panose="020B0502040204020203" pitchFamily="34" charset="0"/>
            </a:endParaRPr>
          </a:p>
          <a:p>
            <a:pPr marR="0" lvl="0" algn="just">
              <a:lnSpc>
                <a:spcPct val="107000"/>
              </a:lnSpc>
              <a:spcBef>
                <a:spcPts val="0"/>
              </a:spcBef>
              <a:spcAft>
                <a:spcPts val="0"/>
              </a:spcAft>
            </a:pPr>
            <a:endParaRPr lang="fr-FR" dirty="0">
              <a:latin typeface="Comic Sans MS" panose="030F0702030302020204" pitchFamily="66" charset="0"/>
              <a:ea typeface="Calibri" panose="020F0502020204030204" pitchFamily="34" charset="0"/>
              <a:cs typeface="Segoe UI" panose="020B0502040204020203" pitchFamily="34" charset="0"/>
            </a:endParaRPr>
          </a:p>
          <a:p>
            <a:pPr algn="just">
              <a:lnSpc>
                <a:spcPct val="107000"/>
              </a:lnSpc>
            </a:pPr>
            <a:r>
              <a:rPr lang="fr-FR" sz="1800" b="1" dirty="0">
                <a:effectLst/>
                <a:latin typeface="Comic Sans MS" panose="030F0702030302020204" pitchFamily="66" charset="0"/>
                <a:ea typeface="Times New Roman" panose="02020603050405020304" pitchFamily="18" charset="0"/>
                <a:cs typeface="Segoe UI" panose="020B0502040204020203" pitchFamily="34" charset="0"/>
                <a:sym typeface="Wingdings" panose="05000000000000000000" pitchFamily="2" charset="2"/>
              </a:rPr>
              <a:t> </a:t>
            </a:r>
            <a:r>
              <a:rPr lang="fr-FR" sz="1800" b="1" dirty="0">
                <a:effectLst/>
                <a:latin typeface="Comic Sans MS" panose="030F0702030302020204" pitchFamily="66" charset="0"/>
                <a:ea typeface="Times New Roman" panose="02020603050405020304" pitchFamily="18" charset="0"/>
                <a:cs typeface="Segoe UI" panose="020B0502040204020203" pitchFamily="34" charset="0"/>
              </a:rPr>
              <a:t>BGPQ3 : BGPQ3 </a:t>
            </a:r>
            <a:r>
              <a:rPr lang="fr-FR" sz="1800" dirty="0">
                <a:effectLst/>
                <a:latin typeface="Comic Sans MS" panose="030F0702030302020204" pitchFamily="66" charset="0"/>
                <a:ea typeface="Times New Roman" panose="02020603050405020304" pitchFamily="18" charset="0"/>
                <a:cs typeface="Segoe UI" panose="020B0502040204020203" pitchFamily="34" charset="0"/>
              </a:rPr>
              <a:t>est un outil en ligne de commande simple qui se connecte à la base de données du RIR </a:t>
            </a:r>
          </a:p>
          <a:p>
            <a:pPr algn="just">
              <a:lnSpc>
                <a:spcPct val="107000"/>
              </a:lnSpc>
            </a:pPr>
            <a:r>
              <a:rPr lang="fr-FR" sz="1800" dirty="0">
                <a:effectLst/>
                <a:latin typeface="Comic Sans MS" panose="030F0702030302020204" pitchFamily="66" charset="0"/>
                <a:ea typeface="Times New Roman" panose="02020603050405020304" pitchFamily="18" charset="0"/>
                <a:cs typeface="Segoe UI" panose="020B0502040204020203" pitchFamily="34" charset="0"/>
              </a:rPr>
              <a:t>Et construit des listes de préfixes à partir des données recueillies. </a:t>
            </a:r>
          </a:p>
          <a:p>
            <a:pPr algn="just">
              <a:lnSpc>
                <a:spcPct val="107000"/>
              </a:lnSpc>
            </a:pPr>
            <a:r>
              <a:rPr lang="fr-FR" sz="1800" dirty="0">
                <a:effectLst/>
                <a:latin typeface="Comic Sans MS" panose="030F0702030302020204" pitchFamily="66" charset="0"/>
                <a:ea typeface="Times New Roman" panose="02020603050405020304" pitchFamily="18" charset="0"/>
                <a:cs typeface="Segoe UI" panose="020B0502040204020203" pitchFamily="34" charset="0"/>
              </a:rPr>
              <a:t>Peut-être configurer en IPV4 et IPV6. : </a:t>
            </a:r>
            <a:r>
              <a:rPr lang="fr-FR" sz="1800" u="sng" dirty="0">
                <a:solidFill>
                  <a:srgbClr val="0563C1"/>
                </a:solidFill>
                <a:effectLst/>
                <a:latin typeface="Comic Sans MS" panose="030F0702030302020204" pitchFamily="66" charset="0"/>
                <a:ea typeface="Times New Roman" panose="02020603050405020304" pitchFamily="18" charset="0"/>
                <a:cs typeface="Segoe UI" panose="020B0502040204020203" pitchFamily="34" charset="0"/>
                <a:hlinkClick r:id="rId3"/>
              </a:rPr>
              <a:t>http://snar.spb.ru/prog/bgpq3/</a:t>
            </a:r>
            <a:endParaRPr lang="fr-FR" sz="1800" u="sng" dirty="0">
              <a:solidFill>
                <a:srgbClr val="0563C1"/>
              </a:solidFill>
              <a:effectLst/>
              <a:latin typeface="Comic Sans MS" panose="030F0702030302020204" pitchFamily="66" charset="0"/>
              <a:ea typeface="Times New Roman" panose="02020603050405020304" pitchFamily="18" charset="0"/>
              <a:cs typeface="Segoe UI" panose="020B0502040204020203" pitchFamily="34" charset="0"/>
            </a:endParaRPr>
          </a:p>
          <a:p>
            <a:pPr algn="just">
              <a:lnSpc>
                <a:spcPct val="107000"/>
              </a:lnSpc>
            </a:pPr>
            <a:endParaRPr lang="fr-FR" u="sng" dirty="0">
              <a:solidFill>
                <a:srgbClr val="0563C1"/>
              </a:solidFill>
              <a:latin typeface="Comic Sans MS" panose="030F0702030302020204" pitchFamily="66" charset="0"/>
              <a:ea typeface="Times New Roman" panose="02020603050405020304" pitchFamily="18" charset="0"/>
              <a:cs typeface="Segoe UI" panose="020B0502040204020203" pitchFamily="34" charset="0"/>
            </a:endParaRPr>
          </a:p>
          <a:p>
            <a:pPr marL="0" marR="0" algn="just">
              <a:spcBef>
                <a:spcPts val="0"/>
              </a:spcBef>
              <a:spcAft>
                <a:spcPts val="0"/>
              </a:spcAft>
            </a:pPr>
            <a:r>
              <a:rPr lang="fr-FR" sz="1800" b="1" dirty="0">
                <a:effectLst/>
                <a:latin typeface="Comic Sans MS" panose="030F0702030302020204" pitchFamily="66" charset="0"/>
                <a:ea typeface="Calibri" panose="020F0502020204030204" pitchFamily="34" charset="0"/>
                <a:cs typeface="Segoe UI" panose="020B0502040204020203" pitchFamily="34" charset="0"/>
                <a:sym typeface="Wingdings" panose="05000000000000000000" pitchFamily="2" charset="2"/>
              </a:rPr>
              <a:t> </a:t>
            </a:r>
            <a:r>
              <a:rPr lang="fr-FR" sz="1800" b="1" dirty="0">
                <a:effectLst/>
                <a:latin typeface="Comic Sans MS" panose="030F0702030302020204" pitchFamily="66" charset="0"/>
                <a:ea typeface="Calibri" panose="020F0502020204030204" pitchFamily="34" charset="0"/>
                <a:cs typeface="Segoe UI" panose="020B0502040204020203" pitchFamily="34" charset="0"/>
              </a:rPr>
              <a:t>IRRPT : </a:t>
            </a:r>
            <a:r>
              <a:rPr lang="fr-FR" sz="1800" b="1" dirty="0">
                <a:effectLst/>
                <a:latin typeface="Comic Sans MS" panose="030F0702030302020204" pitchFamily="66" charset="0"/>
                <a:ea typeface="Calibri" panose="020F0502020204030204" pitchFamily="34" charset="0"/>
                <a:cs typeface="Times New Roman" panose="02020603050405020304" pitchFamily="18" charset="0"/>
              </a:rPr>
              <a:t>IRRPT</a:t>
            </a:r>
            <a:r>
              <a:rPr lang="fr-FR" sz="1800" dirty="0">
                <a:effectLst/>
                <a:latin typeface="Comic Sans MS" panose="030F0702030302020204" pitchFamily="66" charset="0"/>
                <a:ea typeface="Calibri" panose="020F0502020204030204" pitchFamily="34" charset="0"/>
                <a:cs typeface="Times New Roman" panose="02020603050405020304" pitchFamily="18" charset="0"/>
              </a:rPr>
              <a:t> génère des listes de préfixes de manière similaire à BGPQ3 mais il </a:t>
            </a:r>
          </a:p>
          <a:p>
            <a:pPr marL="0" marR="0" algn="just">
              <a:spcBef>
                <a:spcPts val="0"/>
              </a:spcBef>
              <a:spcAft>
                <a:spcPts val="0"/>
              </a:spcAft>
            </a:pPr>
            <a:r>
              <a:rPr lang="fr-FR" sz="1800" dirty="0">
                <a:effectLst/>
                <a:latin typeface="Comic Sans MS" panose="030F0702030302020204" pitchFamily="66" charset="0"/>
                <a:ea typeface="Calibri" panose="020F0502020204030204" pitchFamily="34" charset="0"/>
                <a:cs typeface="Times New Roman" panose="02020603050405020304" pitchFamily="18" charset="0"/>
              </a:rPr>
              <a:t>utilise des fichiers de configurations pour les options et ASN, </a:t>
            </a:r>
          </a:p>
          <a:p>
            <a:pPr marL="0" marR="0" algn="just">
              <a:spcBef>
                <a:spcPts val="0"/>
              </a:spcBef>
              <a:spcAft>
                <a:spcPts val="0"/>
              </a:spcAft>
            </a:pPr>
            <a:r>
              <a:rPr lang="fr-FR" sz="1800" dirty="0">
                <a:effectLst/>
                <a:latin typeface="Comic Sans MS" panose="030F0702030302020204" pitchFamily="66" charset="0"/>
                <a:ea typeface="Calibri" panose="020F0502020204030204" pitchFamily="34" charset="0"/>
                <a:cs typeface="Times New Roman" panose="02020603050405020304" pitchFamily="18" charset="0"/>
              </a:rPr>
              <a:t>il garde la trace des préfixes modifiés entre les exécutions et il </a:t>
            </a:r>
          </a:p>
          <a:p>
            <a:pPr marL="0" marR="0" algn="just">
              <a:spcBef>
                <a:spcPts val="0"/>
              </a:spcBef>
              <a:spcAft>
                <a:spcPts val="0"/>
              </a:spcAft>
            </a:pPr>
            <a:r>
              <a:rPr lang="fr-FR" sz="1800" dirty="0">
                <a:effectLst/>
                <a:latin typeface="Comic Sans MS" panose="030F0702030302020204" pitchFamily="66" charset="0"/>
                <a:ea typeface="Calibri" panose="020F0502020204030204" pitchFamily="34" charset="0"/>
                <a:cs typeface="Times New Roman" panose="02020603050405020304" pitchFamily="18" charset="0"/>
              </a:rPr>
              <a:t>peut alerter les administrateurs de ces changements. </a:t>
            </a:r>
          </a:p>
          <a:p>
            <a:pPr marL="0" marR="0" algn="just">
              <a:spcBef>
                <a:spcPts val="0"/>
              </a:spcBef>
              <a:spcAft>
                <a:spcPts val="0"/>
              </a:spcAft>
            </a:pPr>
            <a:r>
              <a:rPr lang="fr-FR" sz="1800" dirty="0">
                <a:effectLst/>
                <a:latin typeface="Comic Sans MS" panose="030F0702030302020204" pitchFamily="66" charset="0"/>
                <a:ea typeface="Calibri" panose="020F0502020204030204" pitchFamily="34" charset="0"/>
                <a:cs typeface="Times New Roman" panose="02020603050405020304" pitchFamily="18" charset="0"/>
              </a:rPr>
              <a:t>il y a quelques étapes à suivre pour générer une liste de préfixes et des scripts de configuration de routeur.</a:t>
            </a:r>
          </a:p>
          <a:p>
            <a:pPr marL="0" marR="0" algn="just">
              <a:spcBef>
                <a:spcPts val="0"/>
              </a:spcBef>
              <a:spcAft>
                <a:spcPts val="0"/>
              </a:spcAft>
            </a:pPr>
            <a:r>
              <a:rPr lang="fr-FR" sz="1800" dirty="0">
                <a:effectLst/>
                <a:latin typeface="Comic Sans MS" panose="030F0702030302020204" pitchFamily="66" charset="0"/>
                <a:ea typeface="Calibri" panose="020F0502020204030204" pitchFamily="34" charset="0"/>
                <a:cs typeface="Times New Roman" panose="02020603050405020304" pitchFamily="18" charset="0"/>
              </a:rPr>
              <a:t> </a:t>
            </a:r>
          </a:p>
          <a:p>
            <a:pPr marL="0" marR="0" algn="just">
              <a:spcBef>
                <a:spcPts val="0"/>
              </a:spcBef>
              <a:spcAft>
                <a:spcPts val="0"/>
              </a:spcAft>
            </a:pPr>
            <a:r>
              <a:rPr lang="fr-FR" sz="1800" dirty="0">
                <a:effectLst/>
                <a:latin typeface="Comic Sans MS" panose="030F0702030302020204" pitchFamily="66" charset="0"/>
                <a:ea typeface="Calibri" panose="020F0502020204030204" pitchFamily="34" charset="0"/>
                <a:cs typeface="Times New Roman" panose="02020603050405020304" pitchFamily="18" charset="0"/>
              </a:rPr>
              <a:t>A vérifier sur ce lien : </a:t>
            </a:r>
            <a:r>
              <a:rPr lang="fr-FR" sz="1800" u="sng" dirty="0">
                <a:solidFill>
                  <a:srgbClr val="0563C1"/>
                </a:solidFill>
                <a:effectLst/>
                <a:latin typeface="Comic Sans MS" panose="030F0702030302020204" pitchFamily="66" charset="0"/>
                <a:ea typeface="Calibri" panose="020F0502020204030204" pitchFamily="34" charset="0"/>
                <a:cs typeface="Times New Roman" panose="02020603050405020304" pitchFamily="18" charset="0"/>
                <a:hlinkClick r:id="rId4"/>
              </a:rPr>
              <a:t>https://github.com/6connect/irrpt</a:t>
            </a: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pPr>
            <a:endParaRPr lang="fr-FR" sz="1800" u="sng" dirty="0">
              <a:solidFill>
                <a:srgbClr val="0563C1"/>
              </a:solidFill>
              <a:effectLst/>
              <a:latin typeface="Century Gothic" panose="020B0502020202020204" pitchFamily="34" charset="0"/>
              <a:ea typeface="Times New Roman" panose="02020603050405020304" pitchFamily="18" charset="0"/>
              <a:cs typeface="Segoe UI" panose="020B0502040204020203" pitchFamily="34" charset="0"/>
            </a:endParaRPr>
          </a:p>
          <a:p>
            <a:pPr algn="just">
              <a:lnSpc>
                <a:spcPct val="107000"/>
              </a:lnSpc>
            </a:pPr>
            <a:endParaRPr lang="fr-FR" sz="1800" dirty="0">
              <a:effectLst/>
              <a:latin typeface="Calibri" panose="020F0502020204030204" pitchFamily="34" charset="0"/>
              <a:ea typeface="Times New Roman" panose="02020603050405020304" pitchFamily="18" charset="0"/>
              <a:cs typeface="Segoe UI" panose="020B0502040204020203" pitchFamily="34" charset="0"/>
            </a:endParaRPr>
          </a:p>
          <a:p>
            <a:pPr marR="0" lvl="0" algn="just">
              <a:lnSpc>
                <a:spcPct val="107000"/>
              </a:lnSpc>
              <a:spcBef>
                <a:spcPts val="0"/>
              </a:spcBef>
              <a:spcAft>
                <a:spcPts val="0"/>
              </a:spcAft>
            </a:pP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a:p>
            <a:endParaRPr lang="fr-FR" dirty="0">
              <a:latin typeface="Comic Sans MS" panose="030F0702030302020204" pitchFamily="66" charset="0"/>
            </a:endParaRPr>
          </a:p>
        </p:txBody>
      </p:sp>
      <p:pic>
        <p:nvPicPr>
          <p:cNvPr id="5" name="Image 4">
            <a:extLst>
              <a:ext uri="{FF2B5EF4-FFF2-40B4-BE49-F238E27FC236}">
                <a16:creationId xmlns:a16="http://schemas.microsoft.com/office/drawing/2014/main" id="{1E48A38E-FA3D-4DA3-BDAB-E88D59E34B3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4803" y="5668496"/>
            <a:ext cx="985100" cy="985100"/>
          </a:xfrm>
          <a:prstGeom prst="rect">
            <a:avLst/>
          </a:prstGeom>
        </p:spPr>
      </p:pic>
    </p:spTree>
    <p:extLst>
      <p:ext uri="{BB962C8B-B14F-4D97-AF65-F5344CB8AC3E}">
        <p14:creationId xmlns:p14="http://schemas.microsoft.com/office/powerpoint/2010/main" val="2571606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2D9F11-8414-49C8-BD5F-1CE8941B59D7}"/>
              </a:ext>
            </a:extLst>
          </p:cNvPr>
          <p:cNvSpPr>
            <a:spLocks noGrp="1"/>
          </p:cNvSpPr>
          <p:nvPr>
            <p:ph type="ctrTitle"/>
          </p:nvPr>
        </p:nvSpPr>
        <p:spPr>
          <a:xfrm>
            <a:off x="2708693" y="1431506"/>
            <a:ext cx="5880341" cy="871747"/>
          </a:xfrm>
        </p:spPr>
        <p:txBody>
          <a:bodyPr>
            <a:normAutofit/>
          </a:bodyPr>
          <a:lstStyle/>
          <a:p>
            <a:r>
              <a:rPr lang="fr-FR" sz="2800" b="1" dirty="0">
                <a:latin typeface="Montserrat" panose="02000505000000020004" pitchFamily="2" charset="0"/>
              </a:rPr>
              <a:t>1. Présentation d’ISOC</a:t>
            </a:r>
          </a:p>
        </p:txBody>
      </p:sp>
      <p:sp>
        <p:nvSpPr>
          <p:cNvPr id="3" name="Sous-titre 2">
            <a:extLst>
              <a:ext uri="{FF2B5EF4-FFF2-40B4-BE49-F238E27FC236}">
                <a16:creationId xmlns:a16="http://schemas.microsoft.com/office/drawing/2014/main" id="{76CC6B3B-6D3B-4A42-8792-80CE04248F91}"/>
              </a:ext>
            </a:extLst>
          </p:cNvPr>
          <p:cNvSpPr>
            <a:spLocks noGrp="1"/>
          </p:cNvSpPr>
          <p:nvPr>
            <p:ph type="subTitle" idx="1"/>
          </p:nvPr>
        </p:nvSpPr>
        <p:spPr>
          <a:xfrm>
            <a:off x="1411857" y="2898986"/>
            <a:ext cx="9144000" cy="2724574"/>
          </a:xfrm>
        </p:spPr>
        <p:txBody>
          <a:bodyPr>
            <a:noAutofit/>
          </a:bodyPr>
          <a:lstStyle/>
          <a:p>
            <a:pPr fontAlgn="base"/>
            <a:r>
              <a:rPr lang="fr-FR" sz="1800" dirty="0">
                <a:latin typeface="Comic Sans MS" panose="030F0702030302020204" pitchFamily="66" charset="0"/>
              </a:rPr>
              <a:t>Internet Society est une organisation mondiale axée sur les causes, gérée par un conseil d’administration diversifié qui veille à ce que l’Internet reste ouvert, transparent et défini par vous.</a:t>
            </a:r>
          </a:p>
          <a:p>
            <a:pPr fontAlgn="base"/>
            <a:endParaRPr lang="fr-FR" sz="1800" dirty="0">
              <a:latin typeface="Comic Sans MS" panose="030F0702030302020204" pitchFamily="66" charset="0"/>
            </a:endParaRPr>
          </a:p>
          <a:p>
            <a:pPr marL="0" marR="0" indent="1371600" algn="just">
              <a:lnSpc>
                <a:spcPct val="107000"/>
              </a:lnSpc>
              <a:spcBef>
                <a:spcPts val="0"/>
              </a:spcBef>
              <a:spcAft>
                <a:spcPts val="800"/>
              </a:spcAft>
            </a:pPr>
            <a:r>
              <a:rPr lang="fr-FR" sz="1800" dirty="0">
                <a:effectLst/>
                <a:latin typeface="Comic Sans MS" panose="030F0702030302020204" pitchFamily="66" charset="0"/>
                <a:ea typeface="Calibri" panose="020F0502020204030204" pitchFamily="34" charset="0"/>
                <a:cs typeface="Times New Roman" panose="02020603050405020304" pitchFamily="18" charset="0"/>
              </a:rPr>
              <a:t>L’Internet Society a été fondée en 1992 par un certain nombre de personnes impliquées dans l’Internet Engineering Task Force (IETF). À partir de ces premiers jours, l’une de nos principales motivations est de fournir un foyer organisationnel pour le soutien financier du processus des normes Internet.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1371600" algn="just">
              <a:lnSpc>
                <a:spcPct val="107000"/>
              </a:lnSpc>
              <a:spcBef>
                <a:spcPts val="0"/>
              </a:spcBef>
              <a:spcAft>
                <a:spcPts val="800"/>
              </a:spcAft>
            </a:pPr>
            <a:r>
              <a:rPr lang="fr-FR" sz="18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endParaRPr lang="fr-FR" sz="1800" dirty="0">
              <a:latin typeface="Comic Sans MS" panose="030F0702030302020204" pitchFamily="66" charset="0"/>
            </a:endParaRPr>
          </a:p>
          <a:p>
            <a:r>
              <a:rPr lang="fr-FR" sz="1800" dirty="0">
                <a:latin typeface="Comic Sans MS" panose="030F0702030302020204" pitchFamily="66" charset="0"/>
              </a:rPr>
              <a:t> </a:t>
            </a:r>
          </a:p>
        </p:txBody>
      </p:sp>
      <p:pic>
        <p:nvPicPr>
          <p:cNvPr id="6" name="Image 5">
            <a:extLst>
              <a:ext uri="{FF2B5EF4-FFF2-40B4-BE49-F238E27FC236}">
                <a16:creationId xmlns:a16="http://schemas.microsoft.com/office/drawing/2014/main" id="{739BB2A1-1DD3-49B6-B493-D2BA775BE0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724" y="5837011"/>
            <a:ext cx="845443" cy="845443"/>
          </a:xfrm>
          <a:prstGeom prst="rect">
            <a:avLst/>
          </a:prstGeom>
        </p:spPr>
      </p:pic>
    </p:spTree>
    <p:extLst>
      <p:ext uri="{BB962C8B-B14F-4D97-AF65-F5344CB8AC3E}">
        <p14:creationId xmlns:p14="http://schemas.microsoft.com/office/powerpoint/2010/main" val="2136940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2D9F11-8414-49C8-BD5F-1CE8941B59D7}"/>
              </a:ext>
            </a:extLst>
          </p:cNvPr>
          <p:cNvSpPr>
            <a:spLocks noGrp="1"/>
          </p:cNvSpPr>
          <p:nvPr>
            <p:ph type="ctrTitle"/>
          </p:nvPr>
        </p:nvSpPr>
        <p:spPr>
          <a:xfrm>
            <a:off x="2708693" y="1431506"/>
            <a:ext cx="5880341" cy="871747"/>
          </a:xfrm>
        </p:spPr>
        <p:txBody>
          <a:bodyPr>
            <a:normAutofit/>
          </a:bodyPr>
          <a:lstStyle/>
          <a:p>
            <a:r>
              <a:rPr lang="fr-FR" sz="2800" b="1" dirty="0">
                <a:latin typeface="Montserrat" panose="02000505000000020004" pitchFamily="2" charset="0"/>
              </a:rPr>
              <a:t>1.2. La vision d’ISOC</a:t>
            </a:r>
          </a:p>
        </p:txBody>
      </p:sp>
      <p:sp>
        <p:nvSpPr>
          <p:cNvPr id="3" name="Sous-titre 2">
            <a:extLst>
              <a:ext uri="{FF2B5EF4-FFF2-40B4-BE49-F238E27FC236}">
                <a16:creationId xmlns:a16="http://schemas.microsoft.com/office/drawing/2014/main" id="{76CC6B3B-6D3B-4A42-8792-80CE04248F91}"/>
              </a:ext>
            </a:extLst>
          </p:cNvPr>
          <p:cNvSpPr>
            <a:spLocks noGrp="1"/>
          </p:cNvSpPr>
          <p:nvPr>
            <p:ph type="subTitle" idx="1"/>
          </p:nvPr>
        </p:nvSpPr>
        <p:spPr>
          <a:xfrm>
            <a:off x="1411857" y="2898986"/>
            <a:ext cx="9144000" cy="1655762"/>
          </a:xfrm>
        </p:spPr>
        <p:txBody>
          <a:bodyPr>
            <a:normAutofit/>
          </a:bodyPr>
          <a:lstStyle/>
          <a:p>
            <a:pPr algn="l" fontAlgn="base"/>
            <a:r>
              <a:rPr lang="fr-FR" sz="1800" b="0" i="0" dirty="0">
                <a:solidFill>
                  <a:srgbClr val="0B1C2D"/>
                </a:solidFill>
                <a:effectLst/>
                <a:latin typeface="Comic Sans MS" panose="030F0702030302020204" pitchFamily="66" charset="0"/>
              </a:rPr>
              <a:t>Internet est pour tout le monde.</a:t>
            </a:r>
          </a:p>
          <a:p>
            <a:br>
              <a:rPr lang="fr-FR" sz="1800" dirty="0">
                <a:latin typeface="Comic Sans MS" panose="030F0702030302020204" pitchFamily="66" charset="0"/>
              </a:rPr>
            </a:br>
            <a:r>
              <a:rPr lang="fr-FR" sz="1800" dirty="0">
                <a:latin typeface="Comic Sans MS" panose="030F0702030302020204" pitchFamily="66" charset="0"/>
              </a:rPr>
              <a:t> </a:t>
            </a:r>
          </a:p>
        </p:txBody>
      </p:sp>
      <p:pic>
        <p:nvPicPr>
          <p:cNvPr id="6" name="Image 5">
            <a:extLst>
              <a:ext uri="{FF2B5EF4-FFF2-40B4-BE49-F238E27FC236}">
                <a16:creationId xmlns:a16="http://schemas.microsoft.com/office/drawing/2014/main" id="{0E3E3776-1039-464E-AE1E-83E68395CB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724" y="5837011"/>
            <a:ext cx="845443" cy="845443"/>
          </a:xfrm>
          <a:prstGeom prst="rect">
            <a:avLst/>
          </a:prstGeom>
        </p:spPr>
      </p:pic>
    </p:spTree>
    <p:extLst>
      <p:ext uri="{BB962C8B-B14F-4D97-AF65-F5344CB8AC3E}">
        <p14:creationId xmlns:p14="http://schemas.microsoft.com/office/powerpoint/2010/main" val="4048702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B1FA0948-1664-41EC-AFBE-76ECDC867B47}"/>
              </a:ext>
            </a:extLst>
          </p:cNvPr>
          <p:cNvSpPr>
            <a:spLocks noGrp="1"/>
          </p:cNvSpPr>
          <p:nvPr>
            <p:ph type="title"/>
          </p:nvPr>
        </p:nvSpPr>
        <p:spPr>
          <a:xfrm>
            <a:off x="1191883" y="1106997"/>
            <a:ext cx="10515600" cy="1325563"/>
          </a:xfrm>
        </p:spPr>
        <p:txBody>
          <a:bodyPr>
            <a:normAutofit/>
          </a:bodyPr>
          <a:lstStyle/>
          <a:p>
            <a:pPr marR="0" algn="ctr" fontAlgn="base">
              <a:spcBef>
                <a:spcPts val="0"/>
              </a:spcBef>
              <a:spcAft>
                <a:spcPts val="0"/>
              </a:spcAft>
            </a:pPr>
            <a:r>
              <a:rPr lang="fr-FR" sz="3600" b="1" dirty="0">
                <a:latin typeface="Montserrat" panose="02000505000000020004" pitchFamily="2" charset="0"/>
              </a:rPr>
              <a:t>2. Introduction à MANRS</a:t>
            </a:r>
          </a:p>
        </p:txBody>
      </p:sp>
      <p:sp>
        <p:nvSpPr>
          <p:cNvPr id="7" name="Titre 5">
            <a:extLst>
              <a:ext uri="{FF2B5EF4-FFF2-40B4-BE49-F238E27FC236}">
                <a16:creationId xmlns:a16="http://schemas.microsoft.com/office/drawing/2014/main" id="{5AA968C2-5467-478D-B3D3-EC75D4063AF8}"/>
              </a:ext>
            </a:extLst>
          </p:cNvPr>
          <p:cNvSpPr txBox="1">
            <a:spLocks/>
          </p:cNvSpPr>
          <p:nvPr/>
        </p:nvSpPr>
        <p:spPr>
          <a:xfrm>
            <a:off x="1623697" y="3148552"/>
            <a:ext cx="9144000" cy="276626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indent="914400" algn="l" fontAlgn="base">
              <a:spcBef>
                <a:spcPts val="0"/>
              </a:spcBef>
              <a:spcAft>
                <a:spcPts val="0"/>
              </a:spcAft>
            </a:pPr>
            <a:r>
              <a:rPr lang="fr-FR" sz="1800" dirty="0">
                <a:solidFill>
                  <a:srgbClr val="0B1C2D"/>
                </a:solidFill>
                <a:effectLst/>
                <a:latin typeface="Comic Sans MS" panose="030F0702030302020204" pitchFamily="66" charset="0"/>
                <a:ea typeface="Times New Roman" panose="02020603050405020304" pitchFamily="18" charset="0"/>
                <a:cs typeface="Segoe UI" panose="020B0502040204020203" pitchFamily="34" charset="0"/>
              </a:rPr>
              <a:t>Vous vous demandez c’est quoi MANRS et pourquoi il est bénéfique de s’adhérer à MANRS</a:t>
            </a:r>
          </a:p>
          <a:p>
            <a:pPr marL="0" marR="0" indent="914400" algn="l" fontAlgn="base">
              <a:spcBef>
                <a:spcPts val="0"/>
              </a:spcBef>
              <a:spcAft>
                <a:spcPts val="0"/>
              </a:spcAft>
            </a:pPr>
            <a:endParaRPr lang="fr-FR" sz="1800" dirty="0">
              <a:effectLst/>
              <a:latin typeface="Comic Sans MS" panose="030F0702030302020204" pitchFamily="66" charset="0"/>
              <a:ea typeface="Times New Roman" panose="02020603050405020304" pitchFamily="18" charset="0"/>
            </a:endParaRPr>
          </a:p>
          <a:p>
            <a:pPr marL="342900" marR="0" lvl="0" indent="-342900" algn="just" fontAlgn="base">
              <a:spcBef>
                <a:spcPts val="0"/>
              </a:spcBef>
              <a:spcAft>
                <a:spcPts val="0"/>
              </a:spcAft>
              <a:buFont typeface="Wingdings" panose="05000000000000000000" pitchFamily="2" charset="2"/>
              <a:buChar char=""/>
            </a:pPr>
            <a:r>
              <a:rPr lang="fr-FR" sz="1800" dirty="0">
                <a:solidFill>
                  <a:srgbClr val="0B1C2D"/>
                </a:solidFill>
                <a:effectLst/>
                <a:latin typeface="Comic Sans MS" panose="030F0702030302020204" pitchFamily="66" charset="0"/>
                <a:ea typeface="Times New Roman" panose="02020603050405020304" pitchFamily="18" charset="0"/>
                <a:cs typeface="Segoe UI" panose="020B0502040204020203" pitchFamily="34" charset="0"/>
              </a:rPr>
              <a:t>MANRS prend soin de la sécurité du routage;</a:t>
            </a:r>
          </a:p>
          <a:p>
            <a:pPr marR="0" lvl="0" algn="just" fontAlgn="base">
              <a:spcBef>
                <a:spcPts val="0"/>
              </a:spcBef>
              <a:spcAft>
                <a:spcPts val="0"/>
              </a:spcAft>
            </a:pPr>
            <a:endParaRPr lang="fr-FR" sz="1800" dirty="0">
              <a:effectLst/>
              <a:latin typeface="Comic Sans MS" panose="030F0702030302020204" pitchFamily="66" charset="0"/>
              <a:ea typeface="Times New Roman" panose="02020603050405020304" pitchFamily="18" charset="0"/>
              <a:cs typeface="Segoe UI" panose="020B0502040204020203" pitchFamily="34" charset="0"/>
            </a:endParaRPr>
          </a:p>
          <a:p>
            <a:pPr marL="342900" marR="0" lvl="0" indent="-342900" algn="just" fontAlgn="base">
              <a:spcBef>
                <a:spcPts val="0"/>
              </a:spcBef>
              <a:spcAft>
                <a:spcPts val="0"/>
              </a:spcAft>
              <a:buFont typeface="Wingdings" panose="05000000000000000000" pitchFamily="2" charset="2"/>
              <a:buChar char=""/>
            </a:pPr>
            <a:r>
              <a:rPr lang="fr-FR" sz="1800" dirty="0">
                <a:solidFill>
                  <a:srgbClr val="0B1C2D"/>
                </a:solidFill>
                <a:effectLst/>
                <a:latin typeface="Comic Sans MS" panose="030F0702030302020204" pitchFamily="66" charset="0"/>
                <a:ea typeface="Times New Roman" panose="02020603050405020304" pitchFamily="18" charset="0"/>
                <a:cs typeface="Segoe UI" panose="020B0502040204020203" pitchFamily="34" charset="0"/>
              </a:rPr>
              <a:t>MANRS est à la préparation de vente des produits liés à la sécurité du routage;</a:t>
            </a:r>
          </a:p>
          <a:p>
            <a:pPr marR="0" lvl="0" algn="just" fontAlgn="base">
              <a:spcBef>
                <a:spcPts val="0"/>
              </a:spcBef>
              <a:spcAft>
                <a:spcPts val="0"/>
              </a:spcAft>
            </a:pPr>
            <a:endParaRPr lang="fr-FR" sz="1800" dirty="0">
              <a:effectLst/>
              <a:latin typeface="Comic Sans MS" panose="030F0702030302020204" pitchFamily="66" charset="0"/>
              <a:ea typeface="Times New Roman" panose="02020603050405020304" pitchFamily="18" charset="0"/>
              <a:cs typeface="Segoe UI" panose="020B0502040204020203" pitchFamily="34" charset="0"/>
            </a:endParaRPr>
          </a:p>
          <a:p>
            <a:pPr marL="342900" marR="0" lvl="0" indent="-342900" algn="just" fontAlgn="base">
              <a:spcBef>
                <a:spcPts val="0"/>
              </a:spcBef>
              <a:spcAft>
                <a:spcPts val="0"/>
              </a:spcAft>
              <a:buFont typeface="Wingdings" panose="05000000000000000000" pitchFamily="2" charset="2"/>
              <a:buChar char=""/>
            </a:pPr>
            <a:r>
              <a:rPr lang="fr-FR" sz="1800" dirty="0">
                <a:solidFill>
                  <a:srgbClr val="0B1C2D"/>
                </a:solidFill>
                <a:effectLst/>
                <a:latin typeface="Comic Sans MS" panose="030F0702030302020204" pitchFamily="66" charset="0"/>
                <a:ea typeface="Times New Roman" panose="02020603050405020304" pitchFamily="18" charset="0"/>
                <a:cs typeface="Segoe UI" panose="020B0502040204020203" pitchFamily="34" charset="0"/>
              </a:rPr>
              <a:t>MANRS vous prépare à être compté par la communité en cas de problème.</a:t>
            </a:r>
          </a:p>
          <a:p>
            <a:pPr marR="0" lvl="0" algn="just" fontAlgn="base">
              <a:spcBef>
                <a:spcPts val="0"/>
              </a:spcBef>
              <a:spcAft>
                <a:spcPts val="0"/>
              </a:spcAft>
            </a:pPr>
            <a:endParaRPr lang="fr-FR" sz="1800" dirty="0">
              <a:effectLst/>
              <a:latin typeface="Comic Sans MS" panose="030F0702030302020204" pitchFamily="66" charset="0"/>
              <a:ea typeface="Times New Roman" panose="02020603050405020304" pitchFamily="18" charset="0"/>
              <a:cs typeface="Segoe UI" panose="020B0502040204020203" pitchFamily="34" charset="0"/>
            </a:endParaRPr>
          </a:p>
          <a:p>
            <a:pPr marL="0" marR="0" algn="just" fontAlgn="base">
              <a:spcBef>
                <a:spcPts val="0"/>
              </a:spcBef>
              <a:spcAft>
                <a:spcPts val="0"/>
              </a:spcAft>
            </a:pPr>
            <a:r>
              <a:rPr lang="fr-FR" sz="1800" dirty="0">
                <a:solidFill>
                  <a:srgbClr val="0B1C2D"/>
                </a:solidFill>
                <a:effectLst/>
                <a:latin typeface="Comic Sans MS" panose="030F0702030302020204" pitchFamily="66" charset="0"/>
                <a:ea typeface="Times New Roman" panose="02020603050405020304" pitchFamily="18" charset="0"/>
                <a:cs typeface="Segoe UI" panose="020B0502040204020203" pitchFamily="34" charset="0"/>
              </a:rPr>
              <a:t>C’est pourquoi Internet Society vous recommande de joindre l’initiative MANRS afin de réduire les risques d’impact d’incidents de routage et de mettre en valeur la posture de votre sécurité de routage.</a:t>
            </a:r>
            <a:endParaRPr lang="fr-FR" sz="1800" dirty="0">
              <a:effectLst/>
              <a:latin typeface="Comic Sans MS" panose="030F0702030302020204" pitchFamily="66" charset="0"/>
              <a:ea typeface="Times New Roman" panose="02020603050405020304" pitchFamily="18" charset="0"/>
            </a:endParaRPr>
          </a:p>
          <a:p>
            <a:pPr algn="just" fontAlgn="base">
              <a:spcBef>
                <a:spcPts val="0"/>
              </a:spcBef>
            </a:pPr>
            <a:endParaRPr lang="fr-FR" sz="1800" dirty="0">
              <a:latin typeface="Comic Sans MS" panose="030F0702030302020204" pitchFamily="66" charset="0"/>
            </a:endParaRPr>
          </a:p>
        </p:txBody>
      </p:sp>
      <p:pic>
        <p:nvPicPr>
          <p:cNvPr id="5" name="Image 4">
            <a:extLst>
              <a:ext uri="{FF2B5EF4-FFF2-40B4-BE49-F238E27FC236}">
                <a16:creationId xmlns:a16="http://schemas.microsoft.com/office/drawing/2014/main" id="{BED3CDDE-9237-4D18-8646-A44E5797A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spTree>
    <p:extLst>
      <p:ext uri="{BB962C8B-B14F-4D97-AF65-F5344CB8AC3E}">
        <p14:creationId xmlns:p14="http://schemas.microsoft.com/office/powerpoint/2010/main" val="3649570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5">
            <a:extLst>
              <a:ext uri="{FF2B5EF4-FFF2-40B4-BE49-F238E27FC236}">
                <a16:creationId xmlns:a16="http://schemas.microsoft.com/office/drawing/2014/main" id="{5AA968C2-5467-478D-B3D3-EC75D4063AF8}"/>
              </a:ext>
            </a:extLst>
          </p:cNvPr>
          <p:cNvSpPr txBox="1">
            <a:spLocks/>
          </p:cNvSpPr>
          <p:nvPr/>
        </p:nvSpPr>
        <p:spPr>
          <a:xfrm>
            <a:off x="1524000" y="2665561"/>
            <a:ext cx="9144000" cy="259655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fontAlgn="base">
              <a:spcBef>
                <a:spcPts val="0"/>
              </a:spcBef>
            </a:pPr>
            <a:endParaRPr lang="fr-FR" sz="1400" dirty="0">
              <a:latin typeface="Comic Sans MS" panose="030F0702030302020204" pitchFamily="66" charset="0"/>
            </a:endParaRPr>
          </a:p>
        </p:txBody>
      </p:sp>
      <p:sp>
        <p:nvSpPr>
          <p:cNvPr id="3" name="Titre 2">
            <a:extLst>
              <a:ext uri="{FF2B5EF4-FFF2-40B4-BE49-F238E27FC236}">
                <a16:creationId xmlns:a16="http://schemas.microsoft.com/office/drawing/2014/main" id="{710795A6-9EEE-47A6-BAF1-F708C1EF0B94}"/>
              </a:ext>
            </a:extLst>
          </p:cNvPr>
          <p:cNvSpPr>
            <a:spLocks noGrp="1"/>
          </p:cNvSpPr>
          <p:nvPr>
            <p:ph type="ctrTitle"/>
          </p:nvPr>
        </p:nvSpPr>
        <p:spPr>
          <a:xfrm>
            <a:off x="1282461" y="2114402"/>
            <a:ext cx="9144000" cy="2776774"/>
          </a:xfrm>
        </p:spPr>
        <p:txBody>
          <a:bodyPr/>
          <a:lstStyle/>
          <a:p>
            <a:pPr indent="2682875" algn="just"/>
            <a:r>
              <a:rPr lang="fr-FR" sz="1800" dirty="0">
                <a:solidFill>
                  <a:srgbClr val="0B1C2D"/>
                </a:solidFill>
                <a:effectLst/>
                <a:latin typeface="Comic Sans MS" panose="030F0702030302020204" pitchFamily="66" charset="0"/>
                <a:ea typeface="Times New Roman" panose="02020603050405020304" pitchFamily="18" charset="0"/>
                <a:cs typeface="Segoe UI" panose="020B0502040204020203" pitchFamily="34" charset="0"/>
              </a:rPr>
              <a:t>Etant donné que le système de routage Internet est vulnérable aux différentes menaces entre autres : Préfixe Hijacks, Routes Leaks et IP addresses Spoofing.  C’est pourquoi MANRS intervient dans la mesure d’aider les opérateurs à assurer la sécurité de leurs routages en appliquant les bonnes pratiques. </a:t>
            </a:r>
            <a:br>
              <a:rPr lang="fr-FR" sz="1800" dirty="0">
                <a:effectLst/>
                <a:latin typeface="Comic Sans MS" panose="030F0702030302020204" pitchFamily="66" charset="0"/>
                <a:ea typeface="Times New Roman" panose="02020603050405020304" pitchFamily="18" charset="0"/>
              </a:rPr>
            </a:br>
            <a:endParaRPr lang="fr-FR" dirty="0">
              <a:latin typeface="Comic Sans MS" panose="030F0702030302020204" pitchFamily="66" charset="0"/>
            </a:endParaRPr>
          </a:p>
        </p:txBody>
      </p:sp>
      <p:pic>
        <p:nvPicPr>
          <p:cNvPr id="5" name="Image 4">
            <a:extLst>
              <a:ext uri="{FF2B5EF4-FFF2-40B4-BE49-F238E27FC236}">
                <a16:creationId xmlns:a16="http://schemas.microsoft.com/office/drawing/2014/main" id="{38EBD5A2-1CF7-479F-BC61-1E5038D559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187" y="5772684"/>
            <a:ext cx="985100" cy="985100"/>
          </a:xfrm>
          <a:prstGeom prst="rect">
            <a:avLst/>
          </a:prstGeom>
        </p:spPr>
      </p:pic>
    </p:spTree>
    <p:extLst>
      <p:ext uri="{BB962C8B-B14F-4D97-AF65-F5344CB8AC3E}">
        <p14:creationId xmlns:p14="http://schemas.microsoft.com/office/powerpoint/2010/main" val="730296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0D65A4-A02E-455F-B221-274BB2A940DA}"/>
              </a:ext>
            </a:extLst>
          </p:cNvPr>
          <p:cNvSpPr>
            <a:spLocks noGrp="1"/>
          </p:cNvSpPr>
          <p:nvPr>
            <p:ph type="title"/>
          </p:nvPr>
        </p:nvSpPr>
        <p:spPr>
          <a:xfrm>
            <a:off x="958970" y="1417547"/>
            <a:ext cx="10515600" cy="1325563"/>
          </a:xfrm>
        </p:spPr>
        <p:txBody>
          <a:bodyPr>
            <a:normAutofit/>
          </a:bodyPr>
          <a:lstStyle/>
          <a:p>
            <a:r>
              <a:rPr lang="fr-FR" sz="3600" b="1" dirty="0">
                <a:latin typeface="Montserrat" panose="02000505000000020004" pitchFamily="2" charset="0"/>
              </a:rPr>
              <a:t>2.1. Les Bénéfices de s’adhérer à MANRS</a:t>
            </a:r>
          </a:p>
        </p:txBody>
      </p:sp>
      <p:sp>
        <p:nvSpPr>
          <p:cNvPr id="5" name="ZoneTexte 4">
            <a:extLst>
              <a:ext uri="{FF2B5EF4-FFF2-40B4-BE49-F238E27FC236}">
                <a16:creationId xmlns:a16="http://schemas.microsoft.com/office/drawing/2014/main" id="{3E08558A-7056-4BC5-910D-CF875F6FE20D}"/>
              </a:ext>
            </a:extLst>
          </p:cNvPr>
          <p:cNvSpPr txBox="1"/>
          <p:nvPr/>
        </p:nvSpPr>
        <p:spPr>
          <a:xfrm>
            <a:off x="1203907" y="3203125"/>
            <a:ext cx="7911140" cy="1477328"/>
          </a:xfrm>
          <a:prstGeom prst="rect">
            <a:avLst/>
          </a:prstGeom>
          <a:noFill/>
        </p:spPr>
        <p:txBody>
          <a:bodyPr wrap="none" rtlCol="0">
            <a:spAutoFit/>
          </a:bodyPr>
          <a:lstStyle/>
          <a:p>
            <a:r>
              <a:rPr lang="fr-FR" sz="1800" dirty="0">
                <a:solidFill>
                  <a:srgbClr val="0B1C2D"/>
                </a:solidFill>
                <a:effectLst/>
                <a:latin typeface="Comic Sans MS" panose="030F0702030302020204" pitchFamily="66" charset="0"/>
                <a:ea typeface="Times New Roman" panose="02020603050405020304" pitchFamily="18" charset="0"/>
                <a:cs typeface="Segoe UI" panose="020B0502040204020203" pitchFamily="34" charset="0"/>
              </a:rPr>
              <a:t>L’initiative MARNS est bénéfique pour deux catégories d’organisations :</a:t>
            </a:r>
          </a:p>
          <a:p>
            <a:endParaRPr lang="fr-FR" dirty="0">
              <a:solidFill>
                <a:srgbClr val="0B1C2D"/>
              </a:solidFill>
              <a:latin typeface="Comic Sans MS" panose="030F0702030302020204" pitchFamily="66" charset="0"/>
              <a:ea typeface="Times New Roman" panose="02020603050405020304" pitchFamily="18" charset="0"/>
              <a:cs typeface="Segoe UI" panose="020B0502040204020203" pitchFamily="34" charset="0"/>
            </a:endParaRPr>
          </a:p>
          <a:p>
            <a:r>
              <a:rPr lang="fr-FR" sz="1800" dirty="0">
                <a:solidFill>
                  <a:srgbClr val="0B1C2D"/>
                </a:solidFill>
                <a:effectLst/>
                <a:latin typeface="Comic Sans MS" panose="030F0702030302020204" pitchFamily="66" charset="0"/>
                <a:ea typeface="Times New Roman" panose="02020603050405020304" pitchFamily="18" charset="0"/>
                <a:cs typeface="Segoe UI" panose="020B0502040204020203" pitchFamily="34" charset="0"/>
              </a:rPr>
              <a:t>		</a:t>
            </a:r>
            <a:r>
              <a:rPr lang="fr-FR" sz="1800" dirty="0">
                <a:solidFill>
                  <a:srgbClr val="0B1C2D"/>
                </a:solidFill>
                <a:effectLst/>
                <a:latin typeface="Comic Sans MS" panose="030F0702030302020204" pitchFamily="66" charset="0"/>
                <a:ea typeface="Times New Roman" panose="02020603050405020304" pitchFamily="18" charset="0"/>
                <a:cs typeface="Segoe UI" panose="020B0502040204020203" pitchFamily="34" charset="0"/>
                <a:sym typeface="Wingdings" panose="05000000000000000000" pitchFamily="2" charset="2"/>
              </a:rPr>
              <a:t> Les Services Providers ou ISPs; </a:t>
            </a:r>
          </a:p>
          <a:p>
            <a:r>
              <a:rPr lang="fr-FR" dirty="0">
                <a:solidFill>
                  <a:srgbClr val="0B1C2D"/>
                </a:solidFill>
                <a:latin typeface="Comic Sans MS" panose="030F0702030302020204" pitchFamily="66" charset="0"/>
                <a:ea typeface="Times New Roman" panose="02020603050405020304" pitchFamily="18" charset="0"/>
                <a:cs typeface="Segoe UI" panose="020B0502040204020203" pitchFamily="34" charset="0"/>
                <a:sym typeface="Wingdings" panose="05000000000000000000" pitchFamily="2" charset="2"/>
              </a:rPr>
              <a:t>		 Les entreprises qui font du routage externe. </a:t>
            </a:r>
            <a:endParaRPr lang="fr-FR" sz="1800" dirty="0">
              <a:effectLst/>
              <a:latin typeface="Comic Sans MS" panose="030F0702030302020204" pitchFamily="66" charset="0"/>
              <a:ea typeface="Times New Roman" panose="02020603050405020304" pitchFamily="18" charset="0"/>
            </a:endParaRPr>
          </a:p>
          <a:p>
            <a:endParaRPr lang="fr-FR" dirty="0">
              <a:latin typeface="Comic Sans MS" panose="030F0702030302020204" pitchFamily="66" charset="0"/>
            </a:endParaRPr>
          </a:p>
        </p:txBody>
      </p:sp>
      <p:pic>
        <p:nvPicPr>
          <p:cNvPr id="6" name="Image 5">
            <a:extLst>
              <a:ext uri="{FF2B5EF4-FFF2-40B4-BE49-F238E27FC236}">
                <a16:creationId xmlns:a16="http://schemas.microsoft.com/office/drawing/2014/main" id="{D3E4BC6C-76FD-404B-81E3-C04D32A9F5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662" y="5734584"/>
            <a:ext cx="985100" cy="985100"/>
          </a:xfrm>
          <a:prstGeom prst="rect">
            <a:avLst/>
          </a:prstGeom>
        </p:spPr>
      </p:pic>
    </p:spTree>
    <p:extLst>
      <p:ext uri="{BB962C8B-B14F-4D97-AF65-F5344CB8AC3E}">
        <p14:creationId xmlns:p14="http://schemas.microsoft.com/office/powerpoint/2010/main" val="527610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9BB597-7BAB-48E8-8BFD-99DC05108908}"/>
              </a:ext>
            </a:extLst>
          </p:cNvPr>
          <p:cNvSpPr>
            <a:spLocks noGrp="1"/>
          </p:cNvSpPr>
          <p:nvPr>
            <p:ph type="title"/>
          </p:nvPr>
        </p:nvSpPr>
        <p:spPr>
          <a:xfrm>
            <a:off x="648419" y="1259458"/>
            <a:ext cx="7408653" cy="1507964"/>
          </a:xfrm>
        </p:spPr>
        <p:txBody>
          <a:bodyPr>
            <a:normAutofit fontScale="90000"/>
          </a:bodyPr>
          <a:lstStyle/>
          <a:p>
            <a:r>
              <a:rPr lang="fr-FR" sz="2000" b="1" dirty="0">
                <a:latin typeface="Montserrat" panose="02000505000000020004" pitchFamily="2" charset="0"/>
              </a:rPr>
              <a:t>Pour les Services Providers :</a:t>
            </a:r>
            <a:br>
              <a:rPr lang="fr-FR" sz="2000" b="1" dirty="0">
                <a:latin typeface="Montserrat" panose="02000505000000020004" pitchFamily="2" charset="0"/>
              </a:rPr>
            </a:br>
            <a:br>
              <a:rPr lang="fr-FR" sz="2000" b="1" dirty="0">
                <a:latin typeface="Montserrat" panose="02000505000000020004" pitchFamily="2" charset="0"/>
              </a:rPr>
            </a:br>
            <a:r>
              <a:rPr lang="fr-FR" sz="1800" dirty="0">
                <a:effectLst/>
                <a:latin typeface="Comic Sans MS" panose="030F0702030302020204" pitchFamily="66" charset="0"/>
                <a:ea typeface="Calibri" panose="020F0502020204030204" pitchFamily="34" charset="0"/>
                <a:cs typeface="Segoe UI" panose="020B0502040204020203" pitchFamily="34" charset="0"/>
              </a:rPr>
              <a:t>MARNS est bénéfique pour les </a:t>
            </a:r>
            <a:r>
              <a:rPr lang="fr-FR" sz="1800" b="1" dirty="0">
                <a:effectLst/>
                <a:latin typeface="Comic Sans MS" panose="030F0702030302020204" pitchFamily="66" charset="0"/>
                <a:ea typeface="Calibri" panose="020F0502020204030204" pitchFamily="34" charset="0"/>
                <a:cs typeface="Segoe UI" panose="020B0502040204020203" pitchFamily="34" charset="0"/>
              </a:rPr>
              <a:t>ISP</a:t>
            </a:r>
            <a:r>
              <a:rPr lang="fr-FR" sz="1800" dirty="0">
                <a:effectLst/>
                <a:latin typeface="Comic Sans MS" panose="030F0702030302020204" pitchFamily="66" charset="0"/>
                <a:ea typeface="Calibri" panose="020F0502020204030204" pitchFamily="34" charset="0"/>
                <a:cs typeface="Segoe UI" panose="020B0502040204020203" pitchFamily="34" charset="0"/>
              </a:rPr>
              <a:t> sur les points suivants :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br>
              <a:rPr lang="fr-FR" sz="2000" b="1" dirty="0">
                <a:latin typeface="Montserrat" panose="02000505000000020004" pitchFamily="2" charset="0"/>
              </a:rPr>
            </a:br>
            <a:br>
              <a:rPr lang="fr-FR" sz="2000" b="1" dirty="0">
                <a:latin typeface="Montserrat" panose="02000505000000020004" pitchFamily="2" charset="0"/>
              </a:rPr>
            </a:br>
            <a:r>
              <a:rPr lang="fr-FR" sz="2000" b="1" dirty="0">
                <a:latin typeface="Montserrat" panose="02000505000000020004" pitchFamily="2" charset="0"/>
              </a:rPr>
              <a:t> </a:t>
            </a:r>
          </a:p>
        </p:txBody>
      </p:sp>
      <p:sp>
        <p:nvSpPr>
          <p:cNvPr id="3" name="ZoneTexte 2">
            <a:extLst>
              <a:ext uri="{FF2B5EF4-FFF2-40B4-BE49-F238E27FC236}">
                <a16:creationId xmlns:a16="http://schemas.microsoft.com/office/drawing/2014/main" id="{6A2E1348-F25F-43A3-9E39-A72BDD320F13}"/>
              </a:ext>
            </a:extLst>
          </p:cNvPr>
          <p:cNvSpPr txBox="1"/>
          <p:nvPr/>
        </p:nvSpPr>
        <p:spPr>
          <a:xfrm>
            <a:off x="493344" y="2870938"/>
            <a:ext cx="11205312" cy="2945422"/>
          </a:xfrm>
          <a:prstGeom prst="rect">
            <a:avLst/>
          </a:prstGeom>
          <a:noFill/>
        </p:spPr>
        <p:txBody>
          <a:bodyPr wrap="none" rtlCol="0">
            <a:spAutoFit/>
          </a:bodyPr>
          <a:lstStyle/>
          <a:p>
            <a:pPr marL="0" marR="0" algn="just">
              <a:lnSpc>
                <a:spcPct val="107000"/>
              </a:lnSpc>
              <a:spcBef>
                <a:spcPts val="0"/>
              </a:spcBef>
              <a:spcAft>
                <a:spcPts val="800"/>
              </a:spcAft>
            </a:pPr>
            <a:r>
              <a:rPr lang="fr-FR" dirty="0">
                <a:latin typeface="Comic Sans MS" panose="030F0702030302020204" pitchFamily="66" charset="0"/>
                <a:ea typeface="Calibri" panose="020F0502020204030204" pitchFamily="34" charset="0"/>
                <a:cs typeface="Segoe UI" panose="020B0502040204020203" pitchFamily="34" charset="0"/>
                <a:sym typeface="Wingdings" panose="05000000000000000000" pitchFamily="2" charset="2"/>
              </a:rPr>
              <a:t> </a:t>
            </a:r>
            <a:r>
              <a:rPr lang="fr-FR" sz="1800" dirty="0">
                <a:effectLst/>
                <a:latin typeface="Comic Sans MS" panose="030F0702030302020204" pitchFamily="66" charset="0"/>
                <a:ea typeface="Calibri" panose="020F0502020204030204" pitchFamily="34" charset="0"/>
                <a:cs typeface="Segoe UI" panose="020B0502040204020203" pitchFamily="34" charset="0"/>
              </a:rPr>
              <a:t> Ajouter de la valeur concurrentielle et se différencier dans un marché stable et axé sur les prix ; </a:t>
            </a:r>
            <a:endParaRPr lang="fr-FR" sz="18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fr-FR" sz="1800" dirty="0">
                <a:effectLst/>
                <a:latin typeface="Comic Sans MS" panose="030F0702030302020204" pitchFamily="66" charset="0"/>
                <a:ea typeface="Times New Roman" panose="02020603050405020304" pitchFamily="18" charset="0"/>
                <a:cs typeface="Segoe UI" panose="020B0502040204020203" pitchFamily="34" charset="0"/>
              </a:rPr>
              <a:t>Faire preuve de compétence et d’engagement en matière de sécurité envers vos clients ; </a:t>
            </a:r>
          </a:p>
          <a:p>
            <a:pPr marL="342900" marR="0" lvl="0" indent="-342900" algn="just">
              <a:lnSpc>
                <a:spcPct val="107000"/>
              </a:lnSpc>
              <a:spcBef>
                <a:spcPts val="0"/>
              </a:spcBef>
              <a:spcAft>
                <a:spcPts val="0"/>
              </a:spcAft>
              <a:buFont typeface="Wingdings" panose="05000000000000000000" pitchFamily="2" charset="2"/>
              <a:buChar char=""/>
            </a:pPr>
            <a:endParaRPr lang="fr-FR" sz="1800" dirty="0">
              <a:effectLst/>
              <a:latin typeface="Comic Sans MS" panose="030F0702030302020204" pitchFamily="66" charset="0"/>
              <a:ea typeface="Times New Roman" panose="02020603050405020304" pitchFamily="18" charset="0"/>
              <a:cs typeface="Segoe UI" panose="020B0502040204020203" pitchFamily="34" charset="0"/>
            </a:endParaRPr>
          </a:p>
          <a:p>
            <a:pPr marL="342900" marR="0" lvl="0" indent="-342900" algn="just">
              <a:lnSpc>
                <a:spcPct val="107000"/>
              </a:lnSpc>
              <a:spcBef>
                <a:spcPts val="0"/>
              </a:spcBef>
              <a:spcAft>
                <a:spcPts val="0"/>
              </a:spcAft>
              <a:buFont typeface="Wingdings" panose="05000000000000000000" pitchFamily="2" charset="2"/>
              <a:buChar char=""/>
            </a:pPr>
            <a:r>
              <a:rPr lang="fr-FR" sz="1800" dirty="0">
                <a:effectLst/>
                <a:latin typeface="Comic Sans MS" panose="030F0702030302020204" pitchFamily="66" charset="0"/>
                <a:ea typeface="Times New Roman" panose="02020603050405020304" pitchFamily="18" charset="0"/>
                <a:cs typeface="Segoe UI" panose="020B0502040204020203" pitchFamily="34" charset="0"/>
              </a:rPr>
              <a:t>Pour obtenir le verrouillage ‘un fournisseur de connectivité à un partenaire de sécurité ; </a:t>
            </a:r>
          </a:p>
          <a:p>
            <a:pPr marL="342900" marR="0" lvl="0" indent="-342900" algn="just">
              <a:lnSpc>
                <a:spcPct val="107000"/>
              </a:lnSpc>
              <a:spcBef>
                <a:spcPts val="0"/>
              </a:spcBef>
              <a:spcAft>
                <a:spcPts val="0"/>
              </a:spcAft>
              <a:buFont typeface="Wingdings" panose="05000000000000000000" pitchFamily="2" charset="2"/>
              <a:buChar char=""/>
            </a:pPr>
            <a:endParaRPr lang="fr-FR" sz="1800" dirty="0">
              <a:effectLst/>
              <a:latin typeface="Comic Sans MS" panose="030F0702030302020204" pitchFamily="66" charset="0"/>
              <a:ea typeface="Times New Roman" panose="02020603050405020304" pitchFamily="18" charset="0"/>
              <a:cs typeface="Segoe UI" panose="020B0502040204020203" pitchFamily="34" charset="0"/>
            </a:endParaRPr>
          </a:p>
          <a:p>
            <a:pPr marL="342900" marR="0" lvl="0" indent="-342900" algn="just">
              <a:lnSpc>
                <a:spcPct val="107000"/>
              </a:lnSpc>
              <a:spcBef>
                <a:spcPts val="0"/>
              </a:spcBef>
              <a:spcAft>
                <a:spcPts val="0"/>
              </a:spcAft>
              <a:buFont typeface="Wingdings" panose="05000000000000000000" pitchFamily="2" charset="2"/>
              <a:buChar char=""/>
            </a:pPr>
            <a:r>
              <a:rPr lang="fr-FR" sz="1800" dirty="0">
                <a:effectLst/>
                <a:latin typeface="Comic Sans MS" panose="030F0702030302020204" pitchFamily="66" charset="0"/>
                <a:ea typeface="Times New Roman" panose="02020603050405020304" pitchFamily="18" charset="0"/>
                <a:cs typeface="Segoe UI" panose="020B0502040204020203" pitchFamily="34" charset="0"/>
              </a:rPr>
              <a:t>Aider à résoudre les problèmes de réseaux mondiaux ; </a:t>
            </a:r>
          </a:p>
          <a:p>
            <a:pPr marL="342900" marR="0" lvl="0" indent="-342900" algn="just">
              <a:lnSpc>
                <a:spcPct val="107000"/>
              </a:lnSpc>
              <a:spcBef>
                <a:spcPts val="0"/>
              </a:spcBef>
              <a:spcAft>
                <a:spcPts val="0"/>
              </a:spcAft>
              <a:buFont typeface="Wingdings" panose="05000000000000000000" pitchFamily="2" charset="2"/>
              <a:buChar char=""/>
            </a:pPr>
            <a:endParaRPr lang="fr-FR" sz="1800" dirty="0">
              <a:effectLst/>
              <a:latin typeface="Comic Sans MS" panose="030F0702030302020204" pitchFamily="66" charset="0"/>
              <a:ea typeface="Times New Roman" panose="02020603050405020304" pitchFamily="18" charset="0"/>
              <a:cs typeface="Segoe UI" panose="020B0502040204020203" pitchFamily="34" charset="0"/>
            </a:endParaRPr>
          </a:p>
          <a:p>
            <a:pPr marL="342900" marR="0" lvl="0" indent="-342900" algn="just">
              <a:lnSpc>
                <a:spcPct val="107000"/>
              </a:lnSpc>
              <a:spcBef>
                <a:spcPts val="0"/>
              </a:spcBef>
              <a:spcAft>
                <a:spcPts val="800"/>
              </a:spcAft>
              <a:buFont typeface="Wingdings" panose="05000000000000000000" pitchFamily="2" charset="2"/>
              <a:buChar char=""/>
            </a:pPr>
            <a:r>
              <a:rPr lang="fr-FR" sz="1800" dirty="0">
                <a:effectLst/>
                <a:latin typeface="Comic Sans MS" panose="030F0702030302020204" pitchFamily="66" charset="0"/>
                <a:ea typeface="Times New Roman" panose="02020603050405020304" pitchFamily="18" charset="0"/>
                <a:cs typeface="Segoe UI" panose="020B0502040204020203" pitchFamily="34" charset="0"/>
              </a:rPr>
              <a:t>L’entreprise indique qu’elle est disposée à payer davantage pour des services sécurisés.</a:t>
            </a:r>
          </a:p>
          <a:p>
            <a:pPr algn="just"/>
            <a:endParaRPr lang="fr-FR" dirty="0">
              <a:latin typeface="Comic Sans MS" panose="030F0702030302020204" pitchFamily="66" charset="0"/>
            </a:endParaRPr>
          </a:p>
        </p:txBody>
      </p:sp>
      <p:pic>
        <p:nvPicPr>
          <p:cNvPr id="4" name="Image 3">
            <a:extLst>
              <a:ext uri="{FF2B5EF4-FFF2-40B4-BE49-F238E27FC236}">
                <a16:creationId xmlns:a16="http://schemas.microsoft.com/office/drawing/2014/main" id="{62ABBFA9-1581-4CE7-BCB8-5D063C5433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spTree>
    <p:extLst>
      <p:ext uri="{BB962C8B-B14F-4D97-AF65-F5344CB8AC3E}">
        <p14:creationId xmlns:p14="http://schemas.microsoft.com/office/powerpoint/2010/main" val="1001774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9BB597-7BAB-48E8-8BFD-99DC05108908}"/>
              </a:ext>
            </a:extLst>
          </p:cNvPr>
          <p:cNvSpPr>
            <a:spLocks noGrp="1"/>
          </p:cNvSpPr>
          <p:nvPr>
            <p:ph type="title"/>
          </p:nvPr>
        </p:nvSpPr>
        <p:spPr>
          <a:xfrm>
            <a:off x="648419" y="1259458"/>
            <a:ext cx="7408653" cy="2518912"/>
          </a:xfrm>
        </p:spPr>
        <p:txBody>
          <a:bodyPr>
            <a:normAutofit/>
          </a:bodyPr>
          <a:lstStyle/>
          <a:p>
            <a:br>
              <a:rPr lang="fr-FR" sz="2000" b="1" dirty="0">
                <a:latin typeface="Montserrat" panose="02000505000000020004" pitchFamily="2" charset="0"/>
              </a:rPr>
            </a:br>
            <a:r>
              <a:rPr lang="fr-FR" sz="2000" b="1" dirty="0">
                <a:latin typeface="Montserrat" panose="02000505000000020004" pitchFamily="2" charset="0"/>
              </a:rPr>
              <a:t>Pour les Entreprises:</a:t>
            </a:r>
            <a:br>
              <a:rPr lang="fr-FR" sz="2000" b="1" dirty="0">
                <a:latin typeface="Montserrat" panose="02000505000000020004" pitchFamily="2" charset="0"/>
              </a:rPr>
            </a:br>
            <a:r>
              <a:rPr lang="fr-FR" sz="1800" dirty="0">
                <a:effectLst/>
                <a:latin typeface="Comic Sans MS" panose="030F0702030302020204" pitchFamily="66" charset="0"/>
                <a:ea typeface="Calibri" panose="020F0502020204030204" pitchFamily="34" charset="0"/>
                <a:cs typeface="Segoe UI" panose="020B0502040204020203" pitchFamily="34" charset="0"/>
              </a:rPr>
              <a:t>Les entreprises devraient exiger aux services providers de s’adhérer à MANRS pour des avantages suivants : </a:t>
            </a:r>
            <a:br>
              <a:rPr lang="fr-FR" sz="1800" dirty="0">
                <a:effectLst/>
                <a:latin typeface="Comic Sans MS" panose="030F0702030302020204" pitchFamily="66" charset="0"/>
                <a:ea typeface="Calibri" panose="020F0502020204030204" pitchFamily="34" charset="0"/>
                <a:cs typeface="Times New Roman" panose="02020603050405020304" pitchFamily="18" charset="0"/>
              </a:rPr>
            </a:br>
            <a:br>
              <a:rPr lang="fr-FR" sz="1800" dirty="0">
                <a:effectLst/>
                <a:latin typeface="Calibri" panose="020F0502020204030204" pitchFamily="34" charset="0"/>
                <a:ea typeface="Calibri" panose="020F0502020204030204" pitchFamily="34" charset="0"/>
                <a:cs typeface="Times New Roman" panose="02020603050405020304" pitchFamily="18" charset="0"/>
              </a:rPr>
            </a:br>
            <a:br>
              <a:rPr lang="fr-FR" sz="2000" b="1" dirty="0">
                <a:latin typeface="Montserrat" panose="02000505000000020004" pitchFamily="2" charset="0"/>
              </a:rPr>
            </a:br>
            <a:br>
              <a:rPr lang="fr-FR" sz="2000" b="1" dirty="0">
                <a:latin typeface="Montserrat" panose="02000505000000020004" pitchFamily="2" charset="0"/>
              </a:rPr>
            </a:br>
            <a:r>
              <a:rPr lang="fr-FR" sz="2000" b="1" dirty="0">
                <a:latin typeface="Montserrat" panose="02000505000000020004" pitchFamily="2" charset="0"/>
              </a:rPr>
              <a:t> </a:t>
            </a:r>
          </a:p>
        </p:txBody>
      </p:sp>
      <p:sp>
        <p:nvSpPr>
          <p:cNvPr id="3" name="ZoneTexte 2">
            <a:extLst>
              <a:ext uri="{FF2B5EF4-FFF2-40B4-BE49-F238E27FC236}">
                <a16:creationId xmlns:a16="http://schemas.microsoft.com/office/drawing/2014/main" id="{6A2E1348-F25F-43A3-9E39-A72BDD320F13}"/>
              </a:ext>
            </a:extLst>
          </p:cNvPr>
          <p:cNvSpPr txBox="1"/>
          <p:nvPr/>
        </p:nvSpPr>
        <p:spPr>
          <a:xfrm>
            <a:off x="1468129" y="3267753"/>
            <a:ext cx="7540847" cy="1953740"/>
          </a:xfrm>
          <a:prstGeom prst="rect">
            <a:avLst/>
          </a:prstGeom>
          <a:noFill/>
        </p:spPr>
        <p:txBody>
          <a:bodyPr wrap="none" rtlCol="0">
            <a:spAutoFit/>
          </a:bodyPr>
          <a:lstStyle/>
          <a:p>
            <a:pPr marL="342900" marR="0" lvl="0" indent="-342900">
              <a:lnSpc>
                <a:spcPct val="107000"/>
              </a:lnSpc>
              <a:spcBef>
                <a:spcPts val="0"/>
              </a:spcBef>
              <a:spcAft>
                <a:spcPts val="0"/>
              </a:spcAft>
              <a:buFont typeface="Wingdings" panose="05000000000000000000" pitchFamily="2" charset="2"/>
              <a:buChar char=""/>
            </a:pPr>
            <a:r>
              <a:rPr lang="fr-FR" sz="1800" dirty="0">
                <a:effectLst/>
                <a:latin typeface="Comic Sans MS" panose="030F0702030302020204" pitchFamily="66" charset="0"/>
                <a:ea typeface="Times New Roman" panose="02020603050405020304" pitchFamily="18" charset="0"/>
                <a:cs typeface="Segoe UI" panose="020B0502040204020203" pitchFamily="34" charset="0"/>
              </a:rPr>
              <a:t>Améliorer la posture de sécurité de votre organisation ;</a:t>
            </a:r>
          </a:p>
          <a:p>
            <a:pPr marL="342900" marR="0" lvl="0" indent="-342900">
              <a:lnSpc>
                <a:spcPct val="107000"/>
              </a:lnSpc>
              <a:spcBef>
                <a:spcPts val="0"/>
              </a:spcBef>
              <a:spcAft>
                <a:spcPts val="0"/>
              </a:spcAft>
              <a:buFont typeface="Wingdings" panose="05000000000000000000" pitchFamily="2" charset="2"/>
              <a:buChar char=""/>
            </a:pPr>
            <a:endParaRPr lang="fr-FR" sz="1800" dirty="0">
              <a:effectLst/>
              <a:latin typeface="Comic Sans MS" panose="030F0702030302020204" pitchFamily="66" charset="0"/>
              <a:ea typeface="Times New Roman" panose="02020603050405020304" pitchFamily="18" charset="0"/>
              <a:cs typeface="Segoe UI" panose="020B0502040204020203" pitchFamily="34" charset="0"/>
            </a:endParaRPr>
          </a:p>
          <a:p>
            <a:pPr marL="342900" marR="0" lvl="0" indent="-342900">
              <a:lnSpc>
                <a:spcPct val="107000"/>
              </a:lnSpc>
              <a:spcBef>
                <a:spcPts val="0"/>
              </a:spcBef>
              <a:spcAft>
                <a:spcPts val="0"/>
              </a:spcAft>
              <a:buFont typeface="Wingdings" panose="05000000000000000000" pitchFamily="2" charset="2"/>
              <a:buChar char=""/>
            </a:pPr>
            <a:r>
              <a:rPr lang="fr-FR" sz="1800" dirty="0">
                <a:effectLst/>
                <a:latin typeface="Comic Sans MS" panose="030F0702030302020204" pitchFamily="66" charset="0"/>
                <a:ea typeface="Times New Roman" panose="02020603050405020304" pitchFamily="18" charset="0"/>
                <a:cs typeface="Segoe UI" panose="020B0502040204020203" pitchFamily="34" charset="0"/>
              </a:rPr>
              <a:t>Résoudre les problèmes de sécurité qui affectent votre réseau ;</a:t>
            </a:r>
          </a:p>
          <a:p>
            <a:pPr marL="342900" marR="0" lvl="0" indent="-342900">
              <a:lnSpc>
                <a:spcPct val="107000"/>
              </a:lnSpc>
              <a:spcBef>
                <a:spcPts val="0"/>
              </a:spcBef>
              <a:spcAft>
                <a:spcPts val="0"/>
              </a:spcAft>
              <a:buFont typeface="Wingdings" panose="05000000000000000000" pitchFamily="2" charset="2"/>
              <a:buChar char=""/>
            </a:pPr>
            <a:endParaRPr lang="fr-FR" sz="1800" dirty="0">
              <a:effectLst/>
              <a:latin typeface="Comic Sans MS" panose="030F0702030302020204" pitchFamily="66" charset="0"/>
              <a:ea typeface="Times New Roman" panose="02020603050405020304" pitchFamily="18" charset="0"/>
              <a:cs typeface="Segoe UI" panose="020B0502040204020203" pitchFamily="34" charset="0"/>
            </a:endParaRPr>
          </a:p>
          <a:p>
            <a:pPr marL="342900" marR="0" lvl="0" indent="-342900" algn="just">
              <a:lnSpc>
                <a:spcPct val="107000"/>
              </a:lnSpc>
              <a:spcBef>
                <a:spcPts val="0"/>
              </a:spcBef>
              <a:spcAft>
                <a:spcPts val="800"/>
              </a:spcAft>
              <a:buFont typeface="Wingdings" panose="05000000000000000000" pitchFamily="2" charset="2"/>
              <a:buChar char=""/>
            </a:pPr>
            <a:r>
              <a:rPr lang="fr-FR" sz="1800" dirty="0">
                <a:effectLst/>
                <a:latin typeface="Comic Sans MS" panose="030F0702030302020204" pitchFamily="66" charset="0"/>
                <a:ea typeface="Times New Roman" panose="02020603050405020304" pitchFamily="18" charset="0"/>
                <a:cs typeface="Segoe UI" panose="020B0502040204020203" pitchFamily="34" charset="0"/>
              </a:rPr>
              <a:t>Fournir une base pour les services de sécurité à valeur ajoutée.</a:t>
            </a:r>
          </a:p>
          <a:p>
            <a:pPr algn="just"/>
            <a:endParaRPr lang="fr-FR" dirty="0">
              <a:latin typeface="Comic Sans MS" panose="030F0702030302020204" pitchFamily="66" charset="0"/>
            </a:endParaRPr>
          </a:p>
        </p:txBody>
      </p:sp>
      <p:pic>
        <p:nvPicPr>
          <p:cNvPr id="4" name="Image 3">
            <a:extLst>
              <a:ext uri="{FF2B5EF4-FFF2-40B4-BE49-F238E27FC236}">
                <a16:creationId xmlns:a16="http://schemas.microsoft.com/office/drawing/2014/main" id="{26AF07EE-7DA7-4881-8219-7C2DE0871F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87" y="5706009"/>
            <a:ext cx="985100" cy="985100"/>
          </a:xfrm>
          <a:prstGeom prst="rect">
            <a:avLst/>
          </a:prstGeom>
        </p:spPr>
      </p:pic>
    </p:spTree>
    <p:extLst>
      <p:ext uri="{BB962C8B-B14F-4D97-AF65-F5344CB8AC3E}">
        <p14:creationId xmlns:p14="http://schemas.microsoft.com/office/powerpoint/2010/main" val="155576111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1848</TotalTime>
  <Words>1803</Words>
  <Application>Microsoft Office PowerPoint</Application>
  <PresentationFormat>Grand écran</PresentationFormat>
  <Paragraphs>120</Paragraphs>
  <Slides>27</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27</vt:i4>
      </vt:variant>
    </vt:vector>
  </HeadingPairs>
  <TitlesOfParts>
    <vt:vector size="36" baseType="lpstr">
      <vt:lpstr>Arial</vt:lpstr>
      <vt:lpstr>Calibri</vt:lpstr>
      <vt:lpstr>Calibri Light</vt:lpstr>
      <vt:lpstr>Century Gothic</vt:lpstr>
      <vt:lpstr>Comic Sans MS</vt:lpstr>
      <vt:lpstr>Montserrat</vt:lpstr>
      <vt:lpstr>Segoe UI</vt:lpstr>
      <vt:lpstr>Wingdings</vt:lpstr>
      <vt:lpstr>Thème Office</vt:lpstr>
      <vt:lpstr>Mutualy Agreed Norms for Routing Security (MANRS)</vt:lpstr>
      <vt:lpstr>Agenda</vt:lpstr>
      <vt:lpstr>1. Présentation d’ISOC</vt:lpstr>
      <vt:lpstr>1.2. La vision d’ISOC</vt:lpstr>
      <vt:lpstr>2. Introduction à MANRS</vt:lpstr>
      <vt:lpstr>Etant donné que le système de routage Internet est vulnérable aux différentes menaces entre autres : Préfixe Hijacks, Routes Leaks et IP addresses Spoofing.  C’est pourquoi MANRS intervient dans la mesure d’aider les opérateurs à assurer la sécurité de leurs routages en appliquant les bonnes pratiques.  </vt:lpstr>
      <vt:lpstr>2.1. Les Bénéfices de s’adhérer à MANRS</vt:lpstr>
      <vt:lpstr>Pour les Services Providers :  MARNS est bénéfique pour les ISP sur les points suivants :     </vt:lpstr>
      <vt:lpstr> Pour les Entreprises: Les entreprises devraient exiger aux services providers de s’adhérer à MANRS pour des avantages suivants :      </vt:lpstr>
      <vt:lpstr>2.2. Joindre la communauté MARNS  </vt:lpstr>
      <vt:lpstr>2.3. Les actions du MANRS</vt:lpstr>
      <vt:lpstr>Les actions du MANRS (suite)</vt:lpstr>
      <vt:lpstr>Présentation PowerPoint</vt:lpstr>
      <vt:lpstr>3. Les bonnes pratiques liées. </vt:lpstr>
      <vt:lpstr>Un operateur est sensé se retrouver dans des ressources pour maintenir les informations à jour sur les bases de données suivantes :   IRR : Internet Routing Registry, RPKI : Ressource Public Key Infrastructure, le PeeringDB, le Website de la société  Ces ressources permettent la visibilité de l’opérateur publiquement.  </vt:lpstr>
      <vt:lpstr>Ces bonne pratiques s’appliquent lorsque nous voulons appliquer du filtrage :    Avant de construire des filtres, il est important que vous fassiez preuve de diligence raisonnable et que vous vérifiiez que les informations fournies par le client concernant son identité et sa ressource sont bien conservées.  Il est fortement recommandé de vérifier la propriété des ressources de numéro Internet assignées, l’ASN et l’espace d’adresse annoncé. Vous pouvez le faire en cliquant sur la base de données Whois du RIR pour la région dans laquelle votre client opère. Ceci peut être vérifier sur le lien suivant : https://stat.ripe.net/  Ce lien permet d’identifier la région correspondant au RIR de votre client. </vt:lpstr>
      <vt:lpstr>Présentation PowerPoint</vt:lpstr>
      <vt:lpstr>Faire un Contrôle   Contrôles de syntaxe (Syntax Checks )  Vous devriez effectuer quelques contrôles de syntaxe simples pour vous assurer que vos filtres de préfixe :    Ne sont pas vides, sont bien formés, et ne contiennent pas d’erreurs de syntaxe, certaines plateformes de routage traitent toutes les listes de préfixes vides comme une autorisation implicite;   Ne faites pas référence à des adresses et des masques impossibles;  Ne bloquez pas tout ce qui est explicitement configuré pour passer.  </vt:lpstr>
      <vt:lpstr>Vérifications Delta (Delta Checks)   Dans le cadre des vérifications delta, vous devez :    Assurez-vous que si un filtre change d’un delta de plus de (n)% vous ne déployez pas ce filtre. En outre, plus de filtres devraient être construits jusqu’à ce qu’un humain examine le résultat. (n) représente un nombre convenu à l’interne, par exemple 20% </vt:lpstr>
      <vt:lpstr>Pour faire valider ces routes   rpki-validator.sh start  Cela lancera le logiciel de validation qui fournit un serveur Web sur le port 8080. L'interface Web vous permettra de garder un œil sur la synchronisation avec les ancres de confiance  Le validateur RIPE NCC RPKI est implémenté en Java et fournit une interface Web agréable pour interroger manuellement les données qu'il a collectées. Téléchargez le validateur sur le site Web de RIPE NCC , déballez-le et exécutez:  </vt:lpstr>
      <vt:lpstr>Pour prévenir le IP Spoofing   Pour éviter l’usurpation d’adresses IP source, il est recommandé de mettre en œuvre des méthodes de filtrage Ingress :   Access Control Lists;  Dynamic Access Lists;   Unicast Reverse path Forwarding.</vt:lpstr>
      <vt:lpstr>Access Control Lists  les ACLs Sont utilisés pour filtrer le trafic réseau en contrôlant si les paquets acheminés sont acheminés ou bloqués aux interfaces du router.  Les ACL sont configurées pour permettre des plages d’adresses spécifiques et refuser toutes les autres.  Les ACL sont couramment déployés dans les interfaces qui pointent vers le reseau externe du Provider ou du client.      </vt:lpstr>
      <vt:lpstr>uRPF   uRPF tel que défini dans la RFC 3704 est une évolution du concept selon lequel le trafic provenant de réseaux non valides connus ne devrait pas être accepté sur des interfaces dont ils n’auraient jamais dû provenir.  Il existe quatre modes pour uRPF :    Loose Mode;  Feasible Path;  VRF Mode;  Strict Mode.   Pour les clients single-Home stub, il est recommandé que le mode strict uRPF puisse être mis en œuvre. Pour les clients Multi-home stub. Il est préférable d’utiliser le Feasible Mode.       </vt:lpstr>
      <vt:lpstr>     </vt:lpstr>
      <vt:lpstr>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Mutualy Agreed Norms for Routing Security (MANRS)</dc:title>
  <dc:creator>orden badibanga</dc:creator>
  <cp:lastModifiedBy>orden badibanga</cp:lastModifiedBy>
  <cp:revision>41</cp:revision>
  <dcterms:created xsi:type="dcterms:W3CDTF">2020-04-25T21:40:54Z</dcterms:created>
  <dcterms:modified xsi:type="dcterms:W3CDTF">2020-06-05T20:03:30Z</dcterms:modified>
</cp:coreProperties>
</file>